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74" r:id="rId3"/>
    <p:sldId id="268" r:id="rId4"/>
    <p:sldId id="266" r:id="rId5"/>
    <p:sldId id="278" r:id="rId6"/>
    <p:sldId id="267" r:id="rId7"/>
    <p:sldId id="269" r:id="rId8"/>
    <p:sldId id="279" r:id="rId9"/>
    <p:sldId id="283" r:id="rId10"/>
    <p:sldId id="259" r:id="rId11"/>
    <p:sldId id="280" r:id="rId12"/>
    <p:sldId id="281" r:id="rId13"/>
    <p:sldId id="260" r:id="rId14"/>
    <p:sldId id="282" r:id="rId15"/>
    <p:sldId id="270" r:id="rId16"/>
    <p:sldId id="271" r:id="rId17"/>
    <p:sldId id="275" r:id="rId18"/>
    <p:sldId id="284" r:id="rId19"/>
    <p:sldId id="27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p:scale>
          <a:sx n="75" d="100"/>
          <a:sy n="75" d="100"/>
        </p:scale>
        <p:origin x="-36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8FCA9F-72A3-40F1-A980-D8896EBB00B4}" type="datetimeFigureOut">
              <a:rPr lang="en-GB" smtClean="0"/>
              <a:t>11/06/2011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E04BBE-01F9-4C90-9C82-1C91DB7A4C49}"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FB736B9-FD30-4A8D-A54F-24E7BAF78605}" type="datetimeFigureOut">
              <a:rPr lang="en-US"/>
              <a:pPr>
                <a:defRPr/>
              </a:pPr>
              <a:t>6/10/2011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6ABFC6F-A448-42C5-A920-789DD219F77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75F792-4C80-43D8-B99F-01B05A875C58}" type="slidenum">
              <a:rPr lang="en-GB" smtClean="0"/>
              <a:pPr/>
              <a:t>16</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fontAlgn="auto">
                <a:spcBef>
                  <a:spcPts val="0"/>
                </a:spcBef>
                <a:spcAft>
                  <a:spcPts val="0"/>
                </a:spcAft>
                <a:defRPr/>
              </a:pPr>
              <a:endParaRPr lang="en-GB">
                <a:latin typeface="+mn-lt"/>
                <a:cs typeface="+mn-cs"/>
              </a:endParaRPr>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fontAlgn="auto">
                <a:spcBef>
                  <a:spcPts val="0"/>
                </a:spcBef>
                <a:spcAft>
                  <a:spcPts val="0"/>
                </a:spcAft>
                <a:defRPr/>
              </a:pPr>
              <a:endParaRPr lang="en-GB">
                <a:latin typeface="+mn-lt"/>
                <a:cs typeface="+mn-cs"/>
              </a:endParaRP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smtClean="0"/>
              <a:t>Click to edit Master subtitle style</a:t>
            </a:r>
            <a:endParaRPr lang="en-US"/>
          </a:p>
        </p:txBody>
      </p:sp>
      <p:sp>
        <p:nvSpPr>
          <p:cNvPr id="7" name="Rectangle 7"/>
          <p:cNvSpPr>
            <a:spLocks noGrp="1" noChangeArrowheads="1"/>
          </p:cNvSpPr>
          <p:nvPr>
            <p:ph type="dt" sz="quarter" idx="10"/>
          </p:nvPr>
        </p:nvSpPr>
        <p:spPr/>
        <p:txBody>
          <a:bodyPr/>
          <a:lstStyle>
            <a:lvl1pPr>
              <a:defRPr smtClean="0"/>
            </a:lvl1pPr>
          </a:lstStyle>
          <a:p>
            <a:pPr>
              <a:defRPr/>
            </a:pPr>
            <a:fld id="{F62432E1-B4BC-476B-8C33-B2023DB7DE19}" type="datetime1">
              <a:rPr lang="en-US"/>
              <a:pPr>
                <a:defRPr/>
              </a:pPr>
              <a:t>6/10/2011</a:t>
            </a:fld>
            <a:endParaRPr lang="en-GB"/>
          </a:p>
        </p:txBody>
      </p:sp>
      <p:sp>
        <p:nvSpPr>
          <p:cNvPr id="8" name="Rectangle 8"/>
          <p:cNvSpPr>
            <a:spLocks noGrp="1" noChangeArrowheads="1"/>
          </p:cNvSpPr>
          <p:nvPr>
            <p:ph type="ftr" sz="quarter" idx="11"/>
          </p:nvPr>
        </p:nvSpPr>
        <p:spPr/>
        <p:txBody>
          <a:bodyPr/>
          <a:lstStyle>
            <a:lvl1pPr>
              <a:defRPr smtClean="0"/>
            </a:lvl1pPr>
          </a:lstStyle>
          <a:p>
            <a:pPr>
              <a:defRPr/>
            </a:pPr>
            <a:r>
              <a:rPr lang="en-GB"/>
              <a:t>© Tenzor Ltd 2009-2010  www.tenzor.co.uk</a:t>
            </a:r>
          </a:p>
        </p:txBody>
      </p:sp>
      <p:sp>
        <p:nvSpPr>
          <p:cNvPr id="9" name="Rectangle 9"/>
          <p:cNvSpPr>
            <a:spLocks noGrp="1" noChangeArrowheads="1"/>
          </p:cNvSpPr>
          <p:nvPr>
            <p:ph type="sldNum" sz="quarter" idx="12"/>
          </p:nvPr>
        </p:nvSpPr>
        <p:spPr/>
        <p:txBody>
          <a:bodyPr/>
          <a:lstStyle>
            <a:lvl1pPr>
              <a:defRPr/>
            </a:lvl1pPr>
          </a:lstStyle>
          <a:p>
            <a:pPr>
              <a:defRPr/>
            </a:pPr>
            <a:fld id="{823B22DB-CE50-4925-9F7D-8B33C13BD714}"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6D05188C-435B-412F-82E8-DD95E5CC0C4A}" type="datetime1">
              <a:rPr lang="en-US"/>
              <a:pPr>
                <a:defRPr/>
              </a:pPr>
              <a:t>6/10/2011</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6" name="Rectangle 9"/>
          <p:cNvSpPr>
            <a:spLocks noGrp="1" noChangeArrowheads="1"/>
          </p:cNvSpPr>
          <p:nvPr>
            <p:ph type="sldNum" sz="quarter" idx="12"/>
          </p:nvPr>
        </p:nvSpPr>
        <p:spPr>
          <a:ln/>
        </p:spPr>
        <p:txBody>
          <a:bodyPr/>
          <a:lstStyle>
            <a:lvl1pPr>
              <a:defRPr/>
            </a:lvl1pPr>
          </a:lstStyle>
          <a:p>
            <a:pPr>
              <a:defRPr/>
            </a:pPr>
            <a:fld id="{B299FF04-1CAA-4106-ACA1-0A9A15D882F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E8698B58-3702-42BE-9C20-54546022C4E2}" type="datetime1">
              <a:rPr lang="en-US"/>
              <a:pPr>
                <a:defRPr/>
              </a:pPr>
              <a:t>6/10/2011</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6" name="Rectangle 9"/>
          <p:cNvSpPr>
            <a:spLocks noGrp="1" noChangeArrowheads="1"/>
          </p:cNvSpPr>
          <p:nvPr>
            <p:ph type="sldNum" sz="quarter" idx="12"/>
          </p:nvPr>
        </p:nvSpPr>
        <p:spPr>
          <a:ln/>
        </p:spPr>
        <p:txBody>
          <a:bodyPr/>
          <a:lstStyle>
            <a:lvl1pPr>
              <a:defRPr/>
            </a:lvl1pPr>
          </a:lstStyle>
          <a:p>
            <a:pPr>
              <a:defRPr/>
            </a:pPr>
            <a:fld id="{7B2B9786-30BA-445C-87E4-9FDD3D4233E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52599378-F44C-414D-8034-EB66811BF752}" type="datetime1">
              <a:rPr lang="en-US"/>
              <a:pPr>
                <a:defRPr/>
              </a:pPr>
              <a:t>6/10/2011</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r>
              <a:rPr lang="en-GB" dirty="0" smtClean="0"/>
              <a:t>© Tenzor Ltd 2009-2011  www.tenzor.co.uk</a:t>
            </a:r>
            <a:endParaRPr lang="en-GB" dirty="0"/>
          </a:p>
        </p:txBody>
      </p:sp>
      <p:sp>
        <p:nvSpPr>
          <p:cNvPr id="6" name="Rectangle 9"/>
          <p:cNvSpPr>
            <a:spLocks noGrp="1" noChangeArrowheads="1"/>
          </p:cNvSpPr>
          <p:nvPr>
            <p:ph type="sldNum" sz="quarter" idx="12"/>
          </p:nvPr>
        </p:nvSpPr>
        <p:spPr>
          <a:ln/>
        </p:spPr>
        <p:txBody>
          <a:bodyPr/>
          <a:lstStyle>
            <a:lvl1pPr>
              <a:defRPr/>
            </a:lvl1pPr>
          </a:lstStyle>
          <a:p>
            <a:pPr>
              <a:defRPr/>
            </a:pPr>
            <a:fld id="{D1F0DDFB-1FCF-4E79-83C8-84452ECEA32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C53D921E-06B1-4C23-BEB8-0917BEA34243}" type="datetime1">
              <a:rPr lang="en-US"/>
              <a:pPr>
                <a:defRPr/>
              </a:pPr>
              <a:t>6/10/2011</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6" name="Rectangle 9"/>
          <p:cNvSpPr>
            <a:spLocks noGrp="1" noChangeArrowheads="1"/>
          </p:cNvSpPr>
          <p:nvPr>
            <p:ph type="sldNum" sz="quarter" idx="12"/>
          </p:nvPr>
        </p:nvSpPr>
        <p:spPr>
          <a:ln/>
        </p:spPr>
        <p:txBody>
          <a:bodyPr/>
          <a:lstStyle>
            <a:lvl1pPr>
              <a:defRPr/>
            </a:lvl1pPr>
          </a:lstStyle>
          <a:p>
            <a:pPr>
              <a:defRPr/>
            </a:pPr>
            <a:fld id="{AFB032EE-157B-4A88-AA4C-1C695A7F0BE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pPr>
              <a:defRPr/>
            </a:pPr>
            <a:fld id="{C1FB6BDF-594C-4AAA-B708-203C2E31E6FE}" type="datetime1">
              <a:rPr lang="en-US"/>
              <a:pPr>
                <a:defRPr/>
              </a:pPr>
              <a:t>6/10/2011</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7" name="Rectangle 9"/>
          <p:cNvSpPr>
            <a:spLocks noGrp="1" noChangeArrowheads="1"/>
          </p:cNvSpPr>
          <p:nvPr>
            <p:ph type="sldNum" sz="quarter" idx="12"/>
          </p:nvPr>
        </p:nvSpPr>
        <p:spPr>
          <a:ln/>
        </p:spPr>
        <p:txBody>
          <a:bodyPr/>
          <a:lstStyle>
            <a:lvl1pPr>
              <a:defRPr/>
            </a:lvl1pPr>
          </a:lstStyle>
          <a:p>
            <a:pPr>
              <a:defRPr/>
            </a:pPr>
            <a:fld id="{451184CC-EE02-4E4F-9C46-5105CAF60D5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pPr>
              <a:defRPr/>
            </a:pPr>
            <a:fld id="{1C7C892C-23EE-4514-9232-CAAF9DEDCCF9}" type="datetime1">
              <a:rPr lang="en-US"/>
              <a:pPr>
                <a:defRPr/>
              </a:pPr>
              <a:t>6/10/2011</a:t>
            </a:fld>
            <a:endParaRPr lang="en-GB"/>
          </a:p>
        </p:txBody>
      </p:sp>
      <p:sp>
        <p:nvSpPr>
          <p:cNvPr id="8"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9" name="Rectangle 9"/>
          <p:cNvSpPr>
            <a:spLocks noGrp="1" noChangeArrowheads="1"/>
          </p:cNvSpPr>
          <p:nvPr>
            <p:ph type="sldNum" sz="quarter" idx="12"/>
          </p:nvPr>
        </p:nvSpPr>
        <p:spPr>
          <a:ln/>
        </p:spPr>
        <p:txBody>
          <a:bodyPr/>
          <a:lstStyle>
            <a:lvl1pPr>
              <a:defRPr/>
            </a:lvl1pPr>
          </a:lstStyle>
          <a:p>
            <a:pPr>
              <a:defRPr/>
            </a:pPr>
            <a:fld id="{751CF2E1-C645-4628-AB3D-26B4F71EC96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pPr>
              <a:defRPr/>
            </a:pPr>
            <a:fld id="{395685E1-8896-493A-8385-1C8E97A0AD45}" type="datetime1">
              <a:rPr lang="en-US"/>
              <a:pPr>
                <a:defRPr/>
              </a:pPr>
              <a:t>6/10/2011</a:t>
            </a:fld>
            <a:endParaRPr lang="en-GB"/>
          </a:p>
        </p:txBody>
      </p:sp>
      <p:sp>
        <p:nvSpPr>
          <p:cNvPr id="4"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5" name="Rectangle 9"/>
          <p:cNvSpPr>
            <a:spLocks noGrp="1" noChangeArrowheads="1"/>
          </p:cNvSpPr>
          <p:nvPr>
            <p:ph type="sldNum" sz="quarter" idx="12"/>
          </p:nvPr>
        </p:nvSpPr>
        <p:spPr>
          <a:ln/>
        </p:spPr>
        <p:txBody>
          <a:bodyPr/>
          <a:lstStyle>
            <a:lvl1pPr>
              <a:defRPr/>
            </a:lvl1pPr>
          </a:lstStyle>
          <a:p>
            <a:pPr>
              <a:defRPr/>
            </a:pPr>
            <a:fld id="{39810A12-A5F6-4CA7-B199-A6C7E04D99B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436963B7-6971-470E-8F26-C004AAB8E048}" type="datetime1">
              <a:rPr lang="en-US"/>
              <a:pPr>
                <a:defRPr/>
              </a:pPr>
              <a:t>6/10/2011</a:t>
            </a:fld>
            <a:endParaRPr lang="en-GB"/>
          </a:p>
        </p:txBody>
      </p:sp>
      <p:sp>
        <p:nvSpPr>
          <p:cNvPr id="3"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4" name="Rectangle 9"/>
          <p:cNvSpPr>
            <a:spLocks noGrp="1" noChangeArrowheads="1"/>
          </p:cNvSpPr>
          <p:nvPr>
            <p:ph type="sldNum" sz="quarter" idx="12"/>
          </p:nvPr>
        </p:nvSpPr>
        <p:spPr>
          <a:ln/>
        </p:spPr>
        <p:txBody>
          <a:bodyPr/>
          <a:lstStyle>
            <a:lvl1pPr>
              <a:defRPr/>
            </a:lvl1pPr>
          </a:lstStyle>
          <a:p>
            <a:pPr>
              <a:defRPr/>
            </a:pPr>
            <a:fld id="{2AF10D59-63ED-45DF-BB74-F49CAE2A5E3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232EEBFC-DD40-4C5B-AE90-A27F48D9B70F}" type="datetime1">
              <a:rPr lang="en-US"/>
              <a:pPr>
                <a:defRPr/>
              </a:pPr>
              <a:t>6/10/2011</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7" name="Rectangle 9"/>
          <p:cNvSpPr>
            <a:spLocks noGrp="1" noChangeArrowheads="1"/>
          </p:cNvSpPr>
          <p:nvPr>
            <p:ph type="sldNum" sz="quarter" idx="12"/>
          </p:nvPr>
        </p:nvSpPr>
        <p:spPr>
          <a:ln/>
        </p:spPr>
        <p:txBody>
          <a:bodyPr/>
          <a:lstStyle>
            <a:lvl1pPr>
              <a:defRPr/>
            </a:lvl1pPr>
          </a:lstStyle>
          <a:p>
            <a:pPr>
              <a:defRPr/>
            </a:pPr>
            <a:fld id="{E7889153-AD9A-47B1-9E38-F7F2FDAA799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8ACC0ED9-41B7-4B2E-8C41-1A2B767792FD}" type="datetime1">
              <a:rPr lang="en-US"/>
              <a:pPr>
                <a:defRPr/>
              </a:pPr>
              <a:t>6/10/2011</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r>
              <a:rPr lang="en-GB"/>
              <a:t>© Tenzor Ltd 2009-2010  www.tenzor.co.uk</a:t>
            </a:r>
          </a:p>
        </p:txBody>
      </p:sp>
      <p:sp>
        <p:nvSpPr>
          <p:cNvPr id="7" name="Rectangle 9"/>
          <p:cNvSpPr>
            <a:spLocks noGrp="1" noChangeArrowheads="1"/>
          </p:cNvSpPr>
          <p:nvPr>
            <p:ph type="sldNum" sz="quarter" idx="12"/>
          </p:nvPr>
        </p:nvSpPr>
        <p:spPr>
          <a:ln/>
        </p:spPr>
        <p:txBody>
          <a:bodyPr/>
          <a:lstStyle>
            <a:lvl1pPr>
              <a:defRPr/>
            </a:lvl1pPr>
          </a:lstStyle>
          <a:p>
            <a:pPr>
              <a:defRPr/>
            </a:pPr>
            <a:fld id="{DE7DF3E4-E95E-4BBD-BA15-435EF1064D2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fontAlgn="auto">
                <a:spcBef>
                  <a:spcPts val="0"/>
                </a:spcBef>
                <a:spcAft>
                  <a:spcPts val="0"/>
                </a:spcAft>
                <a:defRPr/>
              </a:pPr>
              <a:endParaRPr lang="en-GB">
                <a:latin typeface="+mn-lt"/>
                <a:cs typeface="+mn-cs"/>
              </a:endParaRP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fontAlgn="auto">
                <a:spcBef>
                  <a:spcPts val="0"/>
                </a:spcBef>
                <a:spcAft>
                  <a:spcPts val="0"/>
                </a:spcAft>
                <a:defRPr/>
              </a:pPr>
              <a:endParaRPr lang="en-GB">
                <a:latin typeface="+mn-lt"/>
                <a:cs typeface="+mn-cs"/>
              </a:endParaRPr>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fontAlgn="auto">
              <a:spcBef>
                <a:spcPts val="0"/>
              </a:spcBef>
              <a:spcAft>
                <a:spcPts val="0"/>
              </a:spcAft>
              <a:defRPr sz="1400" smtClean="0">
                <a:latin typeface="+mn-lt"/>
                <a:cs typeface="+mn-cs"/>
              </a:defRPr>
            </a:lvl1pPr>
          </a:lstStyle>
          <a:p>
            <a:pPr>
              <a:defRPr/>
            </a:pPr>
            <a:fld id="{9B01356C-BB59-4C82-A933-B92B144AA60C}" type="datetime1">
              <a:rPr lang="en-US"/>
              <a:pPr>
                <a:defRPr/>
              </a:pPr>
              <a:t>6/10/2011</a:t>
            </a:fld>
            <a:endParaRPr lang="en-GB"/>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fontAlgn="auto">
              <a:spcBef>
                <a:spcPts val="0"/>
              </a:spcBef>
              <a:spcAft>
                <a:spcPts val="0"/>
              </a:spcAft>
              <a:defRPr sz="1400" smtClean="0">
                <a:latin typeface="+mn-lt"/>
                <a:cs typeface="+mn-cs"/>
              </a:defRPr>
            </a:lvl1pPr>
          </a:lstStyle>
          <a:p>
            <a:pPr>
              <a:defRPr/>
            </a:pPr>
            <a:r>
              <a:rPr lang="en-GB"/>
              <a:t>© Tenzor Ltd 2009-2010  www.tenzor.co.uk</a:t>
            </a: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DDF5F278-53D1-4DDD-9864-33672FA78F09}" type="slidenum">
              <a:rPr lang="en-GB"/>
              <a:pPr>
                <a:defRPr/>
              </a:pPr>
              <a:t>‹#›</a:t>
            </a:fld>
            <a:endParaRPr lang="en-GB"/>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nzor.co.uk/" TargetMode="External"/><Relationship Id="rId2" Type="http://schemas.openxmlformats.org/officeDocument/2006/relationships/hyperlink" Target="mailto:igor.zax@tenzor.co.u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293813" y="762000"/>
            <a:ext cx="7772400" cy="1524000"/>
          </a:xfrm>
        </p:spPr>
        <p:txBody>
          <a:bodyPr/>
          <a:lstStyle/>
          <a:p>
            <a:pPr eaLnBrk="1" hangingPunct="1">
              <a:defRPr/>
            </a:pPr>
            <a:r>
              <a:rPr lang="en-GB" dirty="0" smtClean="0"/>
              <a:t>Operational Due Diligence-Key to M&amp;A Success</a:t>
            </a:r>
            <a:endParaRPr lang="en-GB" dirty="0"/>
          </a:p>
        </p:txBody>
      </p:sp>
      <p:sp>
        <p:nvSpPr>
          <p:cNvPr id="3075" name="Subtitle 2"/>
          <p:cNvSpPr>
            <a:spLocks noGrp="1"/>
          </p:cNvSpPr>
          <p:nvPr>
            <p:ph type="subTitle" sz="quarter" idx="1"/>
          </p:nvPr>
        </p:nvSpPr>
        <p:spPr>
          <a:xfrm>
            <a:off x="685800" y="3357563"/>
            <a:ext cx="6886575" cy="1824037"/>
          </a:xfrm>
        </p:spPr>
        <p:txBody>
          <a:bodyPr/>
          <a:lstStyle/>
          <a:p>
            <a:pPr eaLnBrk="1" hangingPunct="1"/>
            <a:r>
              <a:rPr lang="en-GB" sz="3600" smtClean="0"/>
              <a:t>Igor Zax, CFA, Sloan Fellow (LBS)</a:t>
            </a:r>
          </a:p>
          <a:p>
            <a:pPr eaLnBrk="1" hangingPunct="1"/>
            <a:r>
              <a:rPr lang="en-GB" sz="3600" smtClean="0"/>
              <a:t>Managing Director- Tenzor Ltd</a:t>
            </a:r>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BFAD60CA-C03B-4FAD-A642-735D3998428E}" type="slidenum">
              <a:rPr lang="en-GB" smtClean="0"/>
              <a:pPr>
                <a:defRPr/>
              </a:pPr>
              <a:t>1</a:t>
            </a:fld>
            <a:endParaRPr lang="en-GB"/>
          </a:p>
        </p:txBody>
      </p:sp>
      <p:pic>
        <p:nvPicPr>
          <p:cNvPr id="3078" name="Picture 2"/>
          <p:cNvPicPr>
            <a:picLocks noChangeAspect="1" noChangeArrowheads="1"/>
          </p:cNvPicPr>
          <p:nvPr/>
        </p:nvPicPr>
        <p:blipFill>
          <a:blip r:embed="rId2" cstate="print"/>
          <a:srcRect/>
          <a:stretch>
            <a:fillRect/>
          </a:stretch>
        </p:blipFill>
        <p:spPr bwMode="auto">
          <a:xfrm>
            <a:off x="0" y="5929313"/>
            <a:ext cx="928688"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Working Capital- Good Starting Point for ODD</a:t>
            </a:r>
          </a:p>
        </p:txBody>
      </p:sp>
      <p:sp>
        <p:nvSpPr>
          <p:cNvPr id="11267" name="Content Placeholder 2"/>
          <p:cNvSpPr>
            <a:spLocks noGrp="1"/>
          </p:cNvSpPr>
          <p:nvPr>
            <p:ph idx="1"/>
          </p:nvPr>
        </p:nvSpPr>
        <p:spPr>
          <a:xfrm>
            <a:off x="685800" y="1988839"/>
            <a:ext cx="7772400" cy="4440535"/>
          </a:xfrm>
        </p:spPr>
        <p:txBody>
          <a:bodyPr/>
          <a:lstStyle/>
          <a:p>
            <a:pPr eaLnBrk="1" hangingPunct="1"/>
            <a:r>
              <a:rPr lang="en-GB" sz="2200" dirty="0" smtClean="0"/>
              <a:t>Most of the problems of companies manifest themselves in working capital (A/R, Inventories, A/P)</a:t>
            </a:r>
          </a:p>
          <a:p>
            <a:pPr eaLnBrk="1" hangingPunct="1"/>
            <a:r>
              <a:rPr lang="en-GB" sz="2200" dirty="0" smtClean="0"/>
              <a:t>Aged debtor list and its analyses vs. sales</a:t>
            </a:r>
          </a:p>
          <a:p>
            <a:pPr lvl="1" eaLnBrk="1" hangingPunct="1"/>
            <a:r>
              <a:rPr lang="en-GB" sz="1800" dirty="0" smtClean="0"/>
              <a:t>Are receivables real?</a:t>
            </a:r>
          </a:p>
          <a:p>
            <a:pPr lvl="1" eaLnBrk="1" hangingPunct="1"/>
            <a:r>
              <a:rPr lang="en-GB" sz="1800" dirty="0" smtClean="0"/>
              <a:t>Is ageing real ?</a:t>
            </a:r>
          </a:p>
          <a:p>
            <a:pPr lvl="1" eaLnBrk="1" hangingPunct="1"/>
            <a:r>
              <a:rPr lang="en-GB" sz="1800" dirty="0" smtClean="0"/>
              <a:t>Why payments are late – disputes vs. credit?</a:t>
            </a:r>
          </a:p>
          <a:p>
            <a:pPr lvl="1" eaLnBrk="1" hangingPunct="1"/>
            <a:r>
              <a:rPr lang="en-GB" sz="1800" dirty="0" smtClean="0"/>
              <a:t>Are sales real?</a:t>
            </a:r>
          </a:p>
          <a:p>
            <a:pPr lvl="1" eaLnBrk="1" hangingPunct="1"/>
            <a:r>
              <a:rPr lang="en-GB" sz="1800" dirty="0" smtClean="0"/>
              <a:t>What happened prior to sale?</a:t>
            </a:r>
          </a:p>
          <a:p>
            <a:pPr eaLnBrk="1" hangingPunct="1"/>
            <a:r>
              <a:rPr lang="en-GB" sz="2200" dirty="0" smtClean="0"/>
              <a:t>Sale is converting inventory to A/R showing a profit. Did it </a:t>
            </a:r>
          </a:p>
          <a:p>
            <a:pPr lvl="1" eaLnBrk="1" hangingPunct="1"/>
            <a:r>
              <a:rPr lang="en-GB" sz="1800" dirty="0" smtClean="0"/>
              <a:t>Push the problem next level?</a:t>
            </a:r>
          </a:p>
          <a:p>
            <a:pPr lvl="1" eaLnBrk="1" hangingPunct="1"/>
            <a:r>
              <a:rPr lang="en-GB" sz="1800" dirty="0" smtClean="0"/>
              <a:t>Chanel overstocking?</a:t>
            </a:r>
          </a:p>
          <a:p>
            <a:pPr lvl="1" eaLnBrk="1" hangingPunct="1"/>
            <a:r>
              <a:rPr lang="en-GB" sz="1800" dirty="0" smtClean="0"/>
              <a:t>Produce uncollectable A/R</a:t>
            </a:r>
          </a:p>
          <a:p>
            <a:pPr lvl="1" eaLnBrk="1" hangingPunct="1"/>
            <a:r>
              <a:rPr lang="en-GB" sz="1800" dirty="0" smtClean="0"/>
              <a:t>Is there actual end user demand?</a:t>
            </a:r>
          </a:p>
          <a:p>
            <a:pPr lvl="1" eaLnBrk="1" hangingPunct="1"/>
            <a:endParaRPr lang="en-GB" sz="1800" dirty="0" smtClean="0"/>
          </a:p>
          <a:p>
            <a:pPr eaLnBrk="1" hangingPunct="1">
              <a:buNone/>
            </a:pPr>
            <a:r>
              <a:rPr lang="en-GB" sz="2200" dirty="0" smtClean="0"/>
              <a:t> </a:t>
            </a:r>
          </a:p>
          <a:p>
            <a:pPr lvl="1" eaLnBrk="1" hangingPunct="1">
              <a:buNone/>
            </a:pPr>
            <a:endParaRPr lang="en-GB" sz="1800" dirty="0" smtClean="0"/>
          </a:p>
          <a:p>
            <a:pPr eaLnBrk="1" hangingPunct="1"/>
            <a:endParaRPr lang="en-GB" sz="2200" dirty="0" smtClean="0"/>
          </a:p>
        </p:txBody>
      </p:sp>
      <p:sp>
        <p:nvSpPr>
          <p:cNvPr id="4" name="Footer Placeholder 3"/>
          <p:cNvSpPr>
            <a:spLocks noGrp="1"/>
          </p:cNvSpPr>
          <p:nvPr>
            <p:ph type="ftr" sz="quarter" idx="11"/>
          </p:nvPr>
        </p:nvSpPr>
        <p:spPr/>
        <p:txBody>
          <a:bodyPr/>
          <a:lstStyle/>
          <a:p>
            <a:pPr>
              <a:defRPr/>
            </a:pPr>
            <a:r>
              <a:rPr lang="en-GB" dirty="0"/>
              <a:t>© Tenzor Ltd 2009-2010  www.tenzor.co.uk</a:t>
            </a:r>
          </a:p>
        </p:txBody>
      </p:sp>
      <p:sp>
        <p:nvSpPr>
          <p:cNvPr id="5" name="Slide Number Placeholder 4"/>
          <p:cNvSpPr>
            <a:spLocks noGrp="1"/>
          </p:cNvSpPr>
          <p:nvPr>
            <p:ph type="sldNum" sz="quarter" idx="12"/>
          </p:nvPr>
        </p:nvSpPr>
        <p:spPr/>
        <p:txBody>
          <a:bodyPr/>
          <a:lstStyle/>
          <a:p>
            <a:pPr>
              <a:defRPr/>
            </a:pPr>
            <a:fld id="{C5DE8C58-85DB-41A0-973D-73F5F81553C0}" type="slidenum">
              <a:rPr lang="en-GB" smtClean="0"/>
              <a:pPr>
                <a:defRPr/>
              </a:pPr>
              <a:t>10</a:t>
            </a:fld>
            <a:endParaRPr lang="en-GB"/>
          </a:p>
        </p:txBody>
      </p:sp>
      <p:pic>
        <p:nvPicPr>
          <p:cNvPr id="11270"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Capital Analyses –cont.</a:t>
            </a:r>
            <a:br>
              <a:rPr lang="en-GB" dirty="0" smtClean="0"/>
            </a:br>
            <a:endParaRPr lang="en-GB" dirty="0"/>
          </a:p>
        </p:txBody>
      </p:sp>
      <p:sp>
        <p:nvSpPr>
          <p:cNvPr id="3" name="Content Placeholder 2"/>
          <p:cNvSpPr>
            <a:spLocks noGrp="1"/>
          </p:cNvSpPr>
          <p:nvPr>
            <p:ph idx="1"/>
          </p:nvPr>
        </p:nvSpPr>
        <p:spPr/>
        <p:txBody>
          <a:bodyPr/>
          <a:lstStyle/>
          <a:p>
            <a:r>
              <a:rPr lang="en-GB" sz="2200" dirty="0" smtClean="0"/>
              <a:t>Analysing late payments allows to uncover issues with quality, logistics, systems, etc. –credit management is the best source of information about the company issues</a:t>
            </a:r>
          </a:p>
          <a:p>
            <a:r>
              <a:rPr lang="en-GB" sz="2200" dirty="0" smtClean="0"/>
              <a:t>A/P</a:t>
            </a:r>
          </a:p>
          <a:p>
            <a:pPr lvl="1"/>
            <a:r>
              <a:rPr lang="en-GB" sz="2200" dirty="0" smtClean="0"/>
              <a:t>Short terms – why terms are not offered?</a:t>
            </a:r>
          </a:p>
          <a:p>
            <a:pPr lvl="2"/>
            <a:r>
              <a:rPr lang="en-GB" sz="2200" dirty="0" smtClean="0"/>
              <a:t>May be wrong supplier, no insurance cover, bad history?</a:t>
            </a:r>
          </a:p>
          <a:p>
            <a:pPr lvl="1"/>
            <a:r>
              <a:rPr lang="en-GB" sz="2200" dirty="0" smtClean="0"/>
              <a:t>Long terms –are these sustainable?</a:t>
            </a:r>
          </a:p>
          <a:p>
            <a:pPr lvl="1"/>
            <a:r>
              <a:rPr lang="en-GB" sz="2200" dirty="0" err="1" smtClean="0"/>
              <a:t>Overdues</a:t>
            </a:r>
            <a:r>
              <a:rPr lang="en-GB" sz="2200" dirty="0" smtClean="0"/>
              <a:t>- would these be tolerated?</a:t>
            </a:r>
          </a:p>
          <a:p>
            <a:pPr lvl="1"/>
            <a:r>
              <a:rPr lang="en-GB" sz="2200" dirty="0" smtClean="0"/>
              <a:t>Key question – are suppliers still supplying or they already or about to stop?</a:t>
            </a:r>
          </a:p>
          <a:p>
            <a:pPr lvl="1"/>
            <a:r>
              <a:rPr lang="en-GB" sz="2200" dirty="0" smtClean="0"/>
              <a:t>May be significant cash outflow post acquisition.</a:t>
            </a:r>
          </a:p>
          <a:p>
            <a:pPr lvl="1"/>
            <a:endParaRPr lang="en-GB" sz="2000" dirty="0"/>
          </a:p>
        </p:txBody>
      </p:sp>
      <p:sp>
        <p:nvSpPr>
          <p:cNvPr id="4" name="Footer Placeholder 3"/>
          <p:cNvSpPr>
            <a:spLocks noGrp="1"/>
          </p:cNvSpPr>
          <p:nvPr>
            <p:ph type="ftr" sz="quarter" idx="11"/>
          </p:nvPr>
        </p:nvSpPr>
        <p:spPr/>
        <p:txBody>
          <a:bodyPr/>
          <a:lstStyle/>
          <a:p>
            <a:pPr>
              <a:defRPr/>
            </a:pPr>
            <a:r>
              <a:rPr lang="en-GB" dirty="0" smtClean="0"/>
              <a:t>© Tenzor Ltd 2009-2011  www.tenzor.co.uk</a:t>
            </a:r>
            <a:endParaRPr lang="en-GB" dirty="0"/>
          </a:p>
        </p:txBody>
      </p:sp>
      <p:sp>
        <p:nvSpPr>
          <p:cNvPr id="5" name="Slide Number Placeholder 4"/>
          <p:cNvSpPr>
            <a:spLocks noGrp="1"/>
          </p:cNvSpPr>
          <p:nvPr>
            <p:ph type="sldNum" sz="quarter" idx="12"/>
          </p:nvPr>
        </p:nvSpPr>
        <p:spPr/>
        <p:txBody>
          <a:bodyPr/>
          <a:lstStyle/>
          <a:p>
            <a:pPr>
              <a:defRPr/>
            </a:pPr>
            <a:fld id="{D1F0DDFB-1FCF-4E79-83C8-84452ECEA32D}" type="slidenum">
              <a:rPr lang="en-GB" smtClean="0"/>
              <a:pPr>
                <a:defRPr/>
              </a:pPr>
              <a:t>11</a:t>
            </a:fld>
            <a:endParaRPr lang="en-GB"/>
          </a:p>
        </p:txBody>
      </p:sp>
      <p:pic>
        <p:nvPicPr>
          <p:cNvPr id="6"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Working Capital Analyses- cont</a:t>
            </a:r>
            <a:endParaRPr lang="en-GB" dirty="0"/>
          </a:p>
        </p:txBody>
      </p:sp>
      <p:sp>
        <p:nvSpPr>
          <p:cNvPr id="3" name="Content Placeholder 2"/>
          <p:cNvSpPr>
            <a:spLocks noGrp="1"/>
          </p:cNvSpPr>
          <p:nvPr>
            <p:ph idx="1"/>
          </p:nvPr>
        </p:nvSpPr>
        <p:spPr/>
        <p:txBody>
          <a:bodyPr/>
          <a:lstStyle/>
          <a:p>
            <a:r>
              <a:rPr lang="en-GB" sz="2200" dirty="0" smtClean="0"/>
              <a:t>Inventory</a:t>
            </a:r>
          </a:p>
          <a:p>
            <a:pPr lvl="1"/>
            <a:r>
              <a:rPr lang="en-GB" sz="1800" dirty="0" smtClean="0"/>
              <a:t>Clear distinction between finished goods, components and work in progress</a:t>
            </a:r>
          </a:p>
          <a:p>
            <a:pPr lvl="1"/>
            <a:r>
              <a:rPr lang="en-GB" sz="1800" dirty="0" smtClean="0"/>
              <a:t>Obsolescence</a:t>
            </a:r>
          </a:p>
          <a:p>
            <a:pPr lvl="1"/>
            <a:r>
              <a:rPr lang="en-GB" sz="1800" dirty="0" smtClean="0"/>
              <a:t>Components for wrong models? They may be perfectly good but perfectly useless</a:t>
            </a:r>
          </a:p>
          <a:p>
            <a:pPr lvl="1"/>
            <a:r>
              <a:rPr lang="en-GB" sz="1800" dirty="0" smtClean="0"/>
              <a:t>Is there a process for managing inventories?</a:t>
            </a:r>
          </a:p>
          <a:p>
            <a:r>
              <a:rPr lang="en-GB" sz="2200" dirty="0" smtClean="0"/>
              <a:t>Overreliance on ratios- these are just averages</a:t>
            </a:r>
          </a:p>
          <a:p>
            <a:pPr lvl="1"/>
            <a:r>
              <a:rPr lang="en-GB" sz="1800" dirty="0" smtClean="0"/>
              <a:t>“Good” DSO may be a mixture of prepayments and massive overdue</a:t>
            </a:r>
          </a:p>
          <a:p>
            <a:pPr lvl="1"/>
            <a:r>
              <a:rPr lang="en-GB" sz="1800" dirty="0" smtClean="0"/>
              <a:t> “Good” DIO may be a large pile of useless stuff and a massive shortage of needed inventories</a:t>
            </a:r>
          </a:p>
          <a:p>
            <a:pPr lvl="1"/>
            <a:r>
              <a:rPr lang="en-GB" sz="1800" dirty="0" smtClean="0"/>
              <a:t>“Good” DPO may be a mixture of pre-paid suppliers and the ones who already stop supply and looking for legal action</a:t>
            </a:r>
            <a:endParaRPr lang="en-GB" sz="1800" dirty="0"/>
          </a:p>
        </p:txBody>
      </p:sp>
      <p:sp>
        <p:nvSpPr>
          <p:cNvPr id="4" name="Footer Placeholder 3"/>
          <p:cNvSpPr>
            <a:spLocks noGrp="1"/>
          </p:cNvSpPr>
          <p:nvPr>
            <p:ph type="ftr" sz="quarter" idx="11"/>
          </p:nvPr>
        </p:nvSpPr>
        <p:spPr/>
        <p:txBody>
          <a:bodyPr/>
          <a:lstStyle/>
          <a:p>
            <a:pPr>
              <a:defRPr/>
            </a:pPr>
            <a:r>
              <a:rPr lang="en-GB" dirty="0" smtClean="0"/>
              <a:t>© Tenzor Ltd 2009-2011 www.tenzor.co.uk</a:t>
            </a:r>
            <a:endParaRPr lang="en-GB" dirty="0"/>
          </a:p>
        </p:txBody>
      </p:sp>
      <p:sp>
        <p:nvSpPr>
          <p:cNvPr id="5" name="Slide Number Placeholder 4"/>
          <p:cNvSpPr>
            <a:spLocks noGrp="1"/>
          </p:cNvSpPr>
          <p:nvPr>
            <p:ph type="sldNum" sz="quarter" idx="12"/>
          </p:nvPr>
        </p:nvSpPr>
        <p:spPr/>
        <p:txBody>
          <a:bodyPr/>
          <a:lstStyle/>
          <a:p>
            <a:pPr>
              <a:defRPr/>
            </a:pPr>
            <a:fld id="{D1F0DDFB-1FCF-4E79-83C8-84452ECEA32D}" type="slidenum">
              <a:rPr lang="en-GB" smtClean="0"/>
              <a:pPr>
                <a:defRPr/>
              </a:pPr>
              <a:t>12</a:t>
            </a:fld>
            <a:endParaRPr lang="en-GB"/>
          </a:p>
        </p:txBody>
      </p:sp>
      <p:pic>
        <p:nvPicPr>
          <p:cNvPr id="6"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CAPEX/ Development Costs</a:t>
            </a:r>
          </a:p>
        </p:txBody>
      </p:sp>
      <p:sp>
        <p:nvSpPr>
          <p:cNvPr id="14339" name="Content Placeholder 2"/>
          <p:cNvSpPr>
            <a:spLocks noGrp="1"/>
          </p:cNvSpPr>
          <p:nvPr>
            <p:ph idx="1"/>
          </p:nvPr>
        </p:nvSpPr>
        <p:spPr/>
        <p:txBody>
          <a:bodyPr/>
          <a:lstStyle/>
          <a:p>
            <a:pPr eaLnBrk="1" hangingPunct="1"/>
            <a:r>
              <a:rPr lang="en-GB" sz="2200" dirty="0" smtClean="0"/>
              <a:t>EBITDA focus creates a strong incentive to under invest</a:t>
            </a:r>
          </a:p>
          <a:p>
            <a:pPr eaLnBrk="1" hangingPunct="1"/>
            <a:r>
              <a:rPr lang="en-GB" sz="2200" dirty="0" smtClean="0"/>
              <a:t>Company can run on close to zero CAPEX and even maintenance for a while – but this would mean massive cost in the future</a:t>
            </a:r>
          </a:p>
          <a:p>
            <a:pPr eaLnBrk="1" hangingPunct="1"/>
            <a:r>
              <a:rPr lang="en-GB" sz="2200" dirty="0" smtClean="0"/>
              <a:t>Cutting R&amp;D improves short term profitability but negatively affects future cash flows.</a:t>
            </a:r>
          </a:p>
          <a:p>
            <a:pPr eaLnBrk="1" hangingPunct="1"/>
            <a:r>
              <a:rPr lang="en-GB" sz="2200" dirty="0" smtClean="0"/>
              <a:t>Cutting people improves profitability but in many business this is the main asset.</a:t>
            </a:r>
          </a:p>
          <a:p>
            <a:pPr eaLnBrk="1" hangingPunct="1"/>
            <a:r>
              <a:rPr lang="en-GB" sz="2200" dirty="0" smtClean="0"/>
              <a:t>Particularly relevant for industry buyers- often overestimating own ability to develop/support</a:t>
            </a:r>
          </a:p>
          <a:p>
            <a:pPr eaLnBrk="1" hangingPunct="1"/>
            <a:endParaRPr lang="en-GB" sz="2200" dirty="0" smtClean="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640C75CE-A89B-49D6-9879-AC1F86F87E51}" type="slidenum">
              <a:rPr lang="en-GB" smtClean="0"/>
              <a:pPr>
                <a:defRPr/>
              </a:pPr>
              <a:t>13</a:t>
            </a:fld>
            <a:endParaRPr lang="en-GB"/>
          </a:p>
        </p:txBody>
      </p:sp>
      <p:pic>
        <p:nvPicPr>
          <p:cNvPr id="14342"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Processes</a:t>
            </a:r>
            <a:endParaRPr lang="en-GB" dirty="0"/>
          </a:p>
        </p:txBody>
      </p:sp>
      <p:sp>
        <p:nvSpPr>
          <p:cNvPr id="3" name="Content Placeholder 2"/>
          <p:cNvSpPr>
            <a:spLocks noGrp="1"/>
          </p:cNvSpPr>
          <p:nvPr>
            <p:ph idx="1"/>
          </p:nvPr>
        </p:nvSpPr>
        <p:spPr/>
        <p:txBody>
          <a:bodyPr/>
          <a:lstStyle/>
          <a:p>
            <a:r>
              <a:rPr lang="en-GB" sz="2200" dirty="0" smtClean="0"/>
              <a:t>Assets are not enough –there should be a process for business to run</a:t>
            </a:r>
          </a:p>
          <a:p>
            <a:r>
              <a:rPr lang="en-GB" sz="2200" dirty="0" smtClean="0"/>
              <a:t>If one thinks of outsourcing (either manufacturing or service) one needs to have a n efficient process in the first place</a:t>
            </a:r>
          </a:p>
          <a:p>
            <a:r>
              <a:rPr lang="en-GB" sz="2200" dirty="0" smtClean="0"/>
              <a:t>Efficient and well documented process can be “portable”- i.e. Moved to different location etc. If the “process” is based on a “fire fighting” skills it is not only inefficient, but not “portable”</a:t>
            </a:r>
          </a:p>
          <a:p>
            <a:r>
              <a:rPr lang="en-GB" sz="2200" dirty="0" smtClean="0"/>
              <a:t>One needs to understand what they are buying – “whole business” or its part (for example sales team or R&amp;D capability)</a:t>
            </a:r>
          </a:p>
          <a:p>
            <a:r>
              <a:rPr lang="en-GB" sz="2200" dirty="0" smtClean="0"/>
              <a:t>If part of the business is not needed, what would it cost to liquidate and would this adversely affect the “desired” part.</a:t>
            </a:r>
            <a:endParaRPr lang="en-GB" sz="2200" dirty="0"/>
          </a:p>
        </p:txBody>
      </p:sp>
      <p:sp>
        <p:nvSpPr>
          <p:cNvPr id="4" name="Footer Placeholder 3"/>
          <p:cNvSpPr>
            <a:spLocks noGrp="1"/>
          </p:cNvSpPr>
          <p:nvPr>
            <p:ph type="ftr" sz="quarter" idx="11"/>
          </p:nvPr>
        </p:nvSpPr>
        <p:spPr/>
        <p:txBody>
          <a:bodyPr/>
          <a:lstStyle/>
          <a:p>
            <a:pPr>
              <a:defRPr/>
            </a:pPr>
            <a:r>
              <a:rPr lang="en-GB" dirty="0" smtClean="0"/>
              <a:t>© Tenzor Ltd </a:t>
            </a:r>
            <a:r>
              <a:rPr lang="en-GB" dirty="0" smtClean="0"/>
              <a:t>2009-2011  </a:t>
            </a:r>
            <a:r>
              <a:rPr lang="en-GB" dirty="0" smtClean="0"/>
              <a:t>www.tenzor.co.uk</a:t>
            </a:r>
            <a:endParaRPr lang="en-GB" dirty="0"/>
          </a:p>
        </p:txBody>
      </p:sp>
      <p:sp>
        <p:nvSpPr>
          <p:cNvPr id="5" name="Slide Number Placeholder 4"/>
          <p:cNvSpPr>
            <a:spLocks noGrp="1"/>
          </p:cNvSpPr>
          <p:nvPr>
            <p:ph type="sldNum" sz="quarter" idx="12"/>
          </p:nvPr>
        </p:nvSpPr>
        <p:spPr/>
        <p:txBody>
          <a:bodyPr/>
          <a:lstStyle/>
          <a:p>
            <a:pPr>
              <a:defRPr/>
            </a:pPr>
            <a:fld id="{D1F0DDFB-1FCF-4E79-83C8-84452ECEA32D}" type="slidenum">
              <a:rPr lang="en-GB" smtClean="0"/>
              <a:pPr>
                <a:defRPr/>
              </a:pPr>
              <a:t>14</a:t>
            </a:fld>
            <a:endParaRPr lang="en-GB"/>
          </a:p>
        </p:txBody>
      </p:sp>
      <p:pic>
        <p:nvPicPr>
          <p:cNvPr id="6"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609600"/>
            <a:ext cx="8643937" cy="1143000"/>
          </a:xfrm>
        </p:spPr>
        <p:txBody>
          <a:bodyPr/>
          <a:lstStyle/>
          <a:p>
            <a:pPr>
              <a:defRPr/>
            </a:pPr>
            <a:r>
              <a:rPr lang="en-GB" sz="4300" dirty="0" smtClean="0"/>
              <a:t>Value is in the eyes of the beholder</a:t>
            </a:r>
            <a:endParaRPr lang="en-GB" sz="4300" dirty="0"/>
          </a:p>
        </p:txBody>
      </p:sp>
      <p:sp>
        <p:nvSpPr>
          <p:cNvPr id="17411" name="Content Placeholder 2"/>
          <p:cNvSpPr>
            <a:spLocks noGrp="1"/>
          </p:cNvSpPr>
          <p:nvPr>
            <p:ph idx="1"/>
          </p:nvPr>
        </p:nvSpPr>
        <p:spPr/>
        <p:txBody>
          <a:bodyPr/>
          <a:lstStyle/>
          <a:p>
            <a:r>
              <a:rPr lang="en-GB" sz="2200" dirty="0" smtClean="0"/>
              <a:t>Type of due diligence would depend on type of the buyer</a:t>
            </a:r>
          </a:p>
          <a:p>
            <a:pPr lvl="1"/>
            <a:r>
              <a:rPr lang="en-GB" sz="1800" dirty="0" smtClean="0"/>
              <a:t>Financial investor needs to look if the business is going to perform in its current form- this becomes focus of the due diligence</a:t>
            </a:r>
          </a:p>
          <a:p>
            <a:pPr lvl="1"/>
            <a:r>
              <a:rPr lang="en-GB" sz="1800" dirty="0" smtClean="0"/>
              <a:t>Strategic (industrial) investor looks if the business would fit/add value to it – this changing the operational due diligence process</a:t>
            </a:r>
          </a:p>
          <a:p>
            <a:r>
              <a:rPr lang="en-GB" sz="2200" dirty="0" smtClean="0"/>
              <a:t>And type of the seller</a:t>
            </a:r>
          </a:p>
          <a:p>
            <a:pPr lvl="1"/>
            <a:r>
              <a:rPr lang="en-GB" sz="1800" dirty="0" smtClean="0"/>
              <a:t>Understanding seller motivation and way of operating</a:t>
            </a:r>
          </a:p>
          <a:p>
            <a:pPr lvl="1"/>
            <a:r>
              <a:rPr lang="en-GB" sz="1800" dirty="0" smtClean="0"/>
              <a:t>Spin offs- are these truly autonomous? And how they can fit? What do their numbers reflect in reality?</a:t>
            </a:r>
          </a:p>
          <a:p>
            <a:pPr lvl="1"/>
            <a:r>
              <a:rPr lang="en-GB" sz="1800" dirty="0" smtClean="0"/>
              <a:t>PE –the buyer is dealing with professional seller</a:t>
            </a:r>
          </a:p>
          <a:p>
            <a:pPr lvl="1"/>
            <a:r>
              <a:rPr lang="en-GB" sz="1800" dirty="0" smtClean="0"/>
              <a:t>Emerging markets – can company operate being managed by investor that have to comply with Bribery Act (UK), FCPA (US) or other regulatory or ethical requirements?</a:t>
            </a:r>
          </a:p>
          <a:p>
            <a:pPr lvl="1"/>
            <a:endParaRPr lang="en-GB" sz="1800" dirty="0" smtClean="0"/>
          </a:p>
          <a:p>
            <a:pPr lvl="1"/>
            <a:endParaRPr lang="en-GB" sz="1800" dirty="0" smtClean="0"/>
          </a:p>
          <a:p>
            <a:pPr lvl="1"/>
            <a:endParaRPr lang="en-GB" sz="1800" dirty="0" smtClean="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8688E53B-6362-4CBD-B6DF-AB858933D18E}" type="slidenum">
              <a:rPr lang="en-GB" smtClean="0"/>
              <a:pPr>
                <a:defRPr/>
              </a:pPr>
              <a:t>15</a:t>
            </a:fld>
            <a:endParaRPr lang="en-GB"/>
          </a:p>
        </p:txBody>
      </p:sp>
      <p:pic>
        <p:nvPicPr>
          <p:cNvPr id="17414"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5"/>
            <a:ext cx="7772400" cy="1071563"/>
          </a:xfrm>
        </p:spPr>
        <p:txBody>
          <a:bodyPr/>
          <a:lstStyle/>
          <a:p>
            <a:pPr>
              <a:defRPr/>
            </a:pPr>
            <a:r>
              <a:rPr lang="en-GB" dirty="0" smtClean="0"/>
              <a:t>Why Vertical Integration?</a:t>
            </a:r>
            <a:endParaRPr lang="en-GB" dirty="0"/>
          </a:p>
        </p:txBody>
      </p:sp>
      <p:sp>
        <p:nvSpPr>
          <p:cNvPr id="18435" name="Content Placeholder 2"/>
          <p:cNvSpPr>
            <a:spLocks noGrp="1"/>
          </p:cNvSpPr>
          <p:nvPr>
            <p:ph idx="1"/>
          </p:nvPr>
        </p:nvSpPr>
        <p:spPr>
          <a:xfrm>
            <a:off x="285750" y="1500188"/>
            <a:ext cx="8358188" cy="4595812"/>
          </a:xfrm>
        </p:spPr>
        <p:txBody>
          <a:bodyPr/>
          <a:lstStyle/>
          <a:p>
            <a:r>
              <a:rPr lang="en-GB" sz="2100" smtClean="0"/>
              <a:t>Recent years show a global trend to “platformisation” </a:t>
            </a:r>
          </a:p>
          <a:p>
            <a:r>
              <a:rPr lang="en-GB" sz="2100" smtClean="0"/>
              <a:t>This was driven by lower transaction costs, supply chain coordination and general low risk environment</a:t>
            </a:r>
          </a:p>
          <a:p>
            <a:r>
              <a:rPr lang="en-GB" sz="2100" smtClean="0"/>
              <a:t>This is changing now, as risk is again high on the agenda, and transaction costs are up</a:t>
            </a:r>
          </a:p>
          <a:p>
            <a:r>
              <a:rPr lang="en-GB" sz="2100" smtClean="0"/>
              <a:t>Deals start coming small and very large </a:t>
            </a:r>
          </a:p>
          <a:p>
            <a:r>
              <a:rPr lang="en-GB" sz="2100" smtClean="0"/>
              <a:t>Cost of acquiring supply chain partner may be lower than switching cost</a:t>
            </a:r>
          </a:p>
          <a:p>
            <a:r>
              <a:rPr lang="en-GB" sz="2100" smtClean="0"/>
              <a:t> Resolving of concentration problem- getting away from excessive dependencies.</a:t>
            </a:r>
          </a:p>
          <a:p>
            <a:r>
              <a:rPr lang="en-GB" sz="2100" smtClean="0"/>
              <a:t>A lot of supply chain optimisation techniques designed for a “risk free” world</a:t>
            </a:r>
          </a:p>
          <a:p>
            <a:r>
              <a:rPr lang="en-GB" sz="2100" smtClean="0"/>
              <a:t>In a risky world it is cheaper to have a solution within a firm- the very reason firms exist (Richard Coase, Nobel price in economics 1991)</a:t>
            </a:r>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1CF9A1AB-1B85-4DD7-B645-1261D9C5FEDB}" type="slidenum">
              <a:rPr lang="en-GB" smtClean="0"/>
              <a:pPr>
                <a:defRPr/>
              </a:pPr>
              <a:t>16</a:t>
            </a:fld>
            <a:endParaRPr lang="en-GB"/>
          </a:p>
        </p:txBody>
      </p:sp>
      <p:pic>
        <p:nvPicPr>
          <p:cNvPr id="18438" name="Picture 2"/>
          <p:cNvPicPr>
            <a:picLocks noChangeAspect="1" noChangeArrowheads="1"/>
          </p:cNvPicPr>
          <p:nvPr/>
        </p:nvPicPr>
        <p:blipFill>
          <a:blip r:embed="rId3"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Vertical Integration- Working Capital Implications</a:t>
            </a:r>
            <a:endParaRPr lang="en-GB" dirty="0"/>
          </a:p>
        </p:txBody>
      </p:sp>
      <p:sp>
        <p:nvSpPr>
          <p:cNvPr id="19459" name="Content Placeholder 2"/>
          <p:cNvSpPr>
            <a:spLocks noGrp="1"/>
          </p:cNvSpPr>
          <p:nvPr>
            <p:ph idx="1"/>
          </p:nvPr>
        </p:nvSpPr>
        <p:spPr/>
        <p:txBody>
          <a:bodyPr/>
          <a:lstStyle/>
          <a:p>
            <a:r>
              <a:rPr lang="en-GB" sz="2100" dirty="0" smtClean="0"/>
              <a:t>Buying a week player up the chain- moving from concentrated non- financeable receivables book to diversified</a:t>
            </a:r>
          </a:p>
          <a:p>
            <a:r>
              <a:rPr lang="en-GB" sz="2100" dirty="0" smtClean="0"/>
              <a:t>Merged company can finance receivables- target on its own find it difficult because of operational risks.</a:t>
            </a:r>
          </a:p>
          <a:p>
            <a:r>
              <a:rPr lang="en-GB" sz="2100" dirty="0" smtClean="0"/>
              <a:t>Inventories – can be managed down on elimination of bullwhip effect and reduction of safety stock to cover supply risks</a:t>
            </a:r>
          </a:p>
          <a:p>
            <a:r>
              <a:rPr lang="en-GB" sz="2100" dirty="0" smtClean="0"/>
              <a:t>Payables. If target facing withdraw of lines from suppliers or credit insurance, restoring of these can provide immediate working capital boost.</a:t>
            </a:r>
          </a:p>
          <a:p>
            <a:r>
              <a:rPr lang="en-GB" sz="2100" dirty="0" smtClean="0"/>
              <a:t>Conclusion: Working Capital may change tremendously in a successful acquisition, providing cash boost instead to cash drain to acquirer. Due diligence needs to find out if this is a feasible option</a:t>
            </a:r>
          </a:p>
          <a:p>
            <a:endParaRPr lang="en-GB" sz="2100" dirty="0" smtClean="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3249D551-A7C0-4604-9788-AEB27B0E2907}" type="slidenum">
              <a:rPr lang="en-GB" smtClean="0"/>
              <a:pPr>
                <a:defRPr/>
              </a:pPr>
              <a:t>17</a:t>
            </a:fld>
            <a:endParaRPr lang="en-GB"/>
          </a:p>
        </p:txBody>
      </p:sp>
      <p:pic>
        <p:nvPicPr>
          <p:cNvPr id="19462"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sz="2400" dirty="0" smtClean="0"/>
              <a:t>Beware of supply chain structure</a:t>
            </a:r>
          </a:p>
          <a:p>
            <a:r>
              <a:rPr lang="en-GB" sz="2400" dirty="0" smtClean="0"/>
              <a:t>Working Capital is one of the best places to start due-diligence</a:t>
            </a:r>
          </a:p>
          <a:p>
            <a:r>
              <a:rPr lang="en-GB" sz="2400" dirty="0" smtClean="0"/>
              <a:t>Focus due diligence on what do you want to do with the company</a:t>
            </a:r>
          </a:p>
          <a:p>
            <a:r>
              <a:rPr lang="en-GB" sz="2400" dirty="0" smtClean="0"/>
              <a:t>Understand the seller motivation- this would help to see the key areas of focus.</a:t>
            </a:r>
          </a:p>
          <a:p>
            <a:endParaRPr lang="en-GB" sz="2400" dirty="0" smtClean="0"/>
          </a:p>
        </p:txBody>
      </p:sp>
      <p:sp>
        <p:nvSpPr>
          <p:cNvPr id="4" name="Footer Placeholder 3"/>
          <p:cNvSpPr>
            <a:spLocks noGrp="1"/>
          </p:cNvSpPr>
          <p:nvPr>
            <p:ph type="ftr" sz="quarter" idx="11"/>
          </p:nvPr>
        </p:nvSpPr>
        <p:spPr/>
        <p:txBody>
          <a:bodyPr/>
          <a:lstStyle/>
          <a:p>
            <a:pPr>
              <a:defRPr/>
            </a:pPr>
            <a:r>
              <a:rPr lang="en-GB" smtClean="0"/>
              <a:t>© Tenzor Ltd 2009-2011  www.tenzor.co.uk</a:t>
            </a:r>
            <a:endParaRPr lang="en-GB" dirty="0"/>
          </a:p>
        </p:txBody>
      </p:sp>
      <p:sp>
        <p:nvSpPr>
          <p:cNvPr id="5" name="Slide Number Placeholder 4"/>
          <p:cNvSpPr>
            <a:spLocks noGrp="1"/>
          </p:cNvSpPr>
          <p:nvPr>
            <p:ph type="sldNum" sz="quarter" idx="12"/>
          </p:nvPr>
        </p:nvSpPr>
        <p:spPr/>
        <p:txBody>
          <a:bodyPr/>
          <a:lstStyle/>
          <a:p>
            <a:pPr>
              <a:defRPr/>
            </a:pPr>
            <a:fld id="{D1F0DDFB-1FCF-4E79-83C8-84452ECEA32D}"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Thank You and Good Luck!</a:t>
            </a:r>
            <a:endParaRPr lang="en-GB" dirty="0"/>
          </a:p>
        </p:txBody>
      </p:sp>
      <p:sp>
        <p:nvSpPr>
          <p:cNvPr id="20483" name="Content Placeholder 2"/>
          <p:cNvSpPr>
            <a:spLocks noGrp="1"/>
          </p:cNvSpPr>
          <p:nvPr>
            <p:ph idx="1"/>
          </p:nvPr>
        </p:nvSpPr>
        <p:spPr/>
        <p:txBody>
          <a:bodyPr/>
          <a:lstStyle/>
          <a:p>
            <a:r>
              <a:rPr lang="en-GB" dirty="0" smtClean="0"/>
              <a:t>Igor Zax, CFA, Sloan Fellow (London Business School)</a:t>
            </a:r>
          </a:p>
          <a:p>
            <a:r>
              <a:rPr lang="en-GB" dirty="0" smtClean="0"/>
              <a:t>Managing Director, Tenzor Ltd. (London)</a:t>
            </a:r>
          </a:p>
          <a:p>
            <a:r>
              <a:rPr lang="en-GB" dirty="0" smtClean="0"/>
              <a:t>Tel: +447775708426</a:t>
            </a:r>
          </a:p>
          <a:p>
            <a:r>
              <a:rPr lang="en-GB" dirty="0" smtClean="0"/>
              <a:t>E-Mail: </a:t>
            </a:r>
            <a:r>
              <a:rPr lang="en-GB" dirty="0" smtClean="0">
                <a:hlinkClick r:id="rId2"/>
              </a:rPr>
              <a:t>igor.zax@tenzor.co.uk</a:t>
            </a:r>
            <a:endParaRPr lang="en-GB" dirty="0" smtClean="0"/>
          </a:p>
          <a:p>
            <a:r>
              <a:rPr lang="en-GB" dirty="0" smtClean="0"/>
              <a:t>Web site: </a:t>
            </a:r>
            <a:r>
              <a:rPr lang="en-GB" dirty="0" smtClean="0">
                <a:hlinkClick r:id="rId3"/>
              </a:rPr>
              <a:t>www.tenzor.co.uk</a:t>
            </a:r>
            <a:endParaRPr lang="en-GB" dirty="0" smtClean="0"/>
          </a:p>
          <a:p>
            <a:endParaRPr lang="en-GB" dirty="0" smtClean="0"/>
          </a:p>
          <a:p>
            <a:endParaRPr lang="en-GB" dirty="0" smtClean="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37FF527C-DDAF-49DF-83AB-21B1AC5114DB}" type="slidenum">
              <a:rPr lang="en-GB" smtClean="0"/>
              <a:pPr>
                <a:defRPr/>
              </a:pPr>
              <a:t>19</a:t>
            </a:fld>
            <a:endParaRPr lang="en-GB"/>
          </a:p>
        </p:txBody>
      </p:sp>
      <p:pic>
        <p:nvPicPr>
          <p:cNvPr id="20486" name="Picture 2"/>
          <p:cNvPicPr>
            <a:picLocks noChangeAspect="1" noChangeArrowheads="1"/>
          </p:cNvPicPr>
          <p:nvPr/>
        </p:nvPicPr>
        <p:blipFill>
          <a:blip r:embed="rId4"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defRPr/>
            </a:pPr>
            <a:r>
              <a:rPr lang="en-GB" dirty="0" smtClean="0"/>
              <a:t>What is operational due diligence?</a:t>
            </a:r>
            <a:endParaRPr lang="en-GB" dirty="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DCFC1F80-C988-406B-BC66-264A135CCDB3}" type="slidenum">
              <a:rPr lang="en-GB" smtClean="0"/>
              <a:pPr>
                <a:defRPr/>
              </a:pPr>
              <a:t>2</a:t>
            </a:fld>
            <a:endParaRPr lang="en-GB" dirty="0"/>
          </a:p>
        </p:txBody>
      </p:sp>
      <p:pic>
        <p:nvPicPr>
          <p:cNvPr id="4102"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pic>
        <p:nvPicPr>
          <p:cNvPr id="4104" name="Picture 8" descr="http://media.tiscali.co.uk/images/feeds/hutchinson/ency/c04920.jpg"/>
          <p:cNvPicPr>
            <a:picLocks noChangeAspect="1" noChangeArrowheads="1"/>
          </p:cNvPicPr>
          <p:nvPr/>
        </p:nvPicPr>
        <p:blipFill>
          <a:blip r:embed="rId3" cstate="print"/>
          <a:srcRect/>
          <a:stretch>
            <a:fillRect/>
          </a:stretch>
        </p:blipFill>
        <p:spPr bwMode="auto">
          <a:xfrm>
            <a:off x="5364088" y="2348880"/>
            <a:ext cx="3648032" cy="2469654"/>
          </a:xfrm>
          <a:prstGeom prst="rect">
            <a:avLst/>
          </a:prstGeom>
          <a:noFill/>
        </p:spPr>
      </p:pic>
      <p:pic>
        <p:nvPicPr>
          <p:cNvPr id="4106" name="Picture 10" descr="http://lovepics.co.cc/data/2011-05-28/antique-camera.jpg"/>
          <p:cNvPicPr>
            <a:picLocks noChangeAspect="1" noChangeArrowheads="1"/>
          </p:cNvPicPr>
          <p:nvPr/>
        </p:nvPicPr>
        <p:blipFill>
          <a:blip r:embed="rId4" cstate="print"/>
          <a:srcRect/>
          <a:stretch>
            <a:fillRect/>
          </a:stretch>
        </p:blipFill>
        <p:spPr bwMode="auto">
          <a:xfrm>
            <a:off x="179512" y="2276872"/>
            <a:ext cx="2760241" cy="3317810"/>
          </a:xfrm>
          <a:prstGeom prst="rect">
            <a:avLst/>
          </a:prstGeom>
          <a:noFill/>
        </p:spPr>
      </p:pic>
      <p:sp>
        <p:nvSpPr>
          <p:cNvPr id="10" name="Oval 9"/>
          <p:cNvSpPr/>
          <p:nvPr/>
        </p:nvSpPr>
        <p:spPr bwMode="auto">
          <a:xfrm>
            <a:off x="3851920" y="3717032"/>
            <a:ext cx="720080" cy="864096"/>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p:txBody>
      </p:sp>
      <p:cxnSp>
        <p:nvCxnSpPr>
          <p:cNvPr id="12" name="Straight Connector 11"/>
          <p:cNvCxnSpPr/>
          <p:nvPr/>
        </p:nvCxnSpPr>
        <p:spPr bwMode="auto">
          <a:xfrm rot="5400000" flipH="1" flipV="1">
            <a:off x="3419872" y="3356992"/>
            <a:ext cx="720080"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Arrow Connector 13"/>
          <p:cNvCxnSpPr>
            <a:stCxn id="10" idx="7"/>
          </p:cNvCxnSpPr>
          <p:nvPr/>
        </p:nvCxnSpPr>
        <p:spPr bwMode="auto">
          <a:xfrm rot="16200000" flipV="1">
            <a:off x="3987950" y="3364978"/>
            <a:ext cx="558592" cy="39860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7" name="Straight Arrow Connector 16"/>
          <p:cNvCxnSpPr>
            <a:stCxn id="10" idx="3"/>
          </p:cNvCxnSpPr>
          <p:nvPr/>
        </p:nvCxnSpPr>
        <p:spPr bwMode="auto">
          <a:xfrm rot="5400000" flipH="1">
            <a:off x="3499867" y="3997078"/>
            <a:ext cx="449520" cy="46549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Connector 18"/>
          <p:cNvCxnSpPr/>
          <p:nvPr/>
        </p:nvCxnSpPr>
        <p:spPr bwMode="auto">
          <a:xfrm rot="16200000" flipH="1">
            <a:off x="4608004" y="3032956"/>
            <a:ext cx="432048"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Arrow Connector 21"/>
          <p:cNvCxnSpPr>
            <a:stCxn id="10" idx="1"/>
          </p:cNvCxnSpPr>
          <p:nvPr/>
        </p:nvCxnSpPr>
        <p:spPr bwMode="auto">
          <a:xfrm rot="5400000" flipH="1" flipV="1">
            <a:off x="3841374" y="3040943"/>
            <a:ext cx="918632" cy="68663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a:stCxn id="10" idx="5"/>
          </p:cNvCxnSpPr>
          <p:nvPr/>
        </p:nvCxnSpPr>
        <p:spPr bwMode="auto">
          <a:xfrm rot="5400000" flipH="1" flipV="1">
            <a:off x="4222505" y="3673041"/>
            <a:ext cx="1025584" cy="53750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5" name="TextBox 24"/>
          <p:cNvSpPr txBox="1"/>
          <p:nvPr/>
        </p:nvSpPr>
        <p:spPr>
          <a:xfrm>
            <a:off x="3131840" y="3212976"/>
            <a:ext cx="936104" cy="261610"/>
          </a:xfrm>
          <a:prstGeom prst="rect">
            <a:avLst/>
          </a:prstGeom>
          <a:noFill/>
        </p:spPr>
        <p:txBody>
          <a:bodyPr wrap="square" rtlCol="0">
            <a:spAutoFit/>
          </a:bodyPr>
          <a:lstStyle/>
          <a:p>
            <a:r>
              <a:rPr lang="en-GB" sz="1100" dirty="0" smtClean="0"/>
              <a:t>Accounting</a:t>
            </a:r>
            <a:endParaRPr lang="en-GB" sz="1100" dirty="0"/>
          </a:p>
        </p:txBody>
      </p:sp>
      <p:sp>
        <p:nvSpPr>
          <p:cNvPr id="26" name="TextBox 25"/>
          <p:cNvSpPr txBox="1"/>
          <p:nvPr/>
        </p:nvSpPr>
        <p:spPr>
          <a:xfrm>
            <a:off x="4427984" y="2708920"/>
            <a:ext cx="648072" cy="261610"/>
          </a:xfrm>
          <a:prstGeom prst="rect">
            <a:avLst/>
          </a:prstGeom>
          <a:noFill/>
        </p:spPr>
        <p:txBody>
          <a:bodyPr wrap="square" rtlCol="0">
            <a:spAutoFit/>
          </a:bodyPr>
          <a:lstStyle/>
          <a:p>
            <a:r>
              <a:rPr lang="en-GB" sz="1100" dirty="0" smtClean="0"/>
              <a:t>Legal</a:t>
            </a:r>
            <a:endParaRPr lang="en-GB" sz="1100" dirty="0"/>
          </a:p>
        </p:txBody>
      </p:sp>
      <p:sp>
        <p:nvSpPr>
          <p:cNvPr id="27" name="TextBox 26"/>
          <p:cNvSpPr txBox="1"/>
          <p:nvPr/>
        </p:nvSpPr>
        <p:spPr>
          <a:xfrm>
            <a:off x="3851920" y="4077072"/>
            <a:ext cx="648072" cy="261610"/>
          </a:xfrm>
          <a:prstGeom prst="rect">
            <a:avLst/>
          </a:prstGeom>
          <a:noFill/>
        </p:spPr>
        <p:txBody>
          <a:bodyPr wrap="square" rtlCol="0">
            <a:spAutoFit/>
          </a:bodyPr>
          <a:lstStyle/>
          <a:p>
            <a:r>
              <a:rPr lang="en-GB" sz="1100" dirty="0" smtClean="0"/>
              <a:t>Target</a:t>
            </a:r>
            <a:endParaRPr lang="en-GB" sz="1100" dirty="0"/>
          </a:p>
        </p:txBody>
      </p:sp>
      <p:sp>
        <p:nvSpPr>
          <p:cNvPr id="28" name="TextBox 27"/>
          <p:cNvSpPr txBox="1"/>
          <p:nvPr/>
        </p:nvSpPr>
        <p:spPr>
          <a:xfrm>
            <a:off x="5364088" y="1844824"/>
            <a:ext cx="3600400" cy="369332"/>
          </a:xfrm>
          <a:prstGeom prst="rect">
            <a:avLst/>
          </a:prstGeom>
          <a:noFill/>
        </p:spPr>
        <p:txBody>
          <a:bodyPr wrap="square" rtlCol="0">
            <a:spAutoFit/>
          </a:bodyPr>
          <a:lstStyle/>
          <a:p>
            <a:r>
              <a:rPr lang="en-GB" dirty="0" smtClean="0"/>
              <a:t>ODD-Multi Dimensional Picture</a:t>
            </a:r>
            <a:endParaRPr lang="en-GB" dirty="0"/>
          </a:p>
        </p:txBody>
      </p:sp>
      <p:sp>
        <p:nvSpPr>
          <p:cNvPr id="29" name="TextBox 28"/>
          <p:cNvSpPr txBox="1"/>
          <p:nvPr/>
        </p:nvSpPr>
        <p:spPr>
          <a:xfrm>
            <a:off x="323528" y="1844824"/>
            <a:ext cx="2232248" cy="369332"/>
          </a:xfrm>
          <a:prstGeom prst="rect">
            <a:avLst/>
          </a:prstGeom>
          <a:noFill/>
        </p:spPr>
        <p:txBody>
          <a:bodyPr wrap="square" rtlCol="0">
            <a:spAutoFit/>
          </a:bodyPr>
          <a:lstStyle/>
          <a:p>
            <a:r>
              <a:rPr lang="en-GB" dirty="0" smtClean="0"/>
              <a:t>Just one side?</a:t>
            </a:r>
            <a:endParaRPr lang="en-GB" dirty="0"/>
          </a:p>
        </p:txBody>
      </p:sp>
      <p:sp>
        <p:nvSpPr>
          <p:cNvPr id="30" name="TextBox 29"/>
          <p:cNvSpPr txBox="1"/>
          <p:nvPr/>
        </p:nvSpPr>
        <p:spPr>
          <a:xfrm>
            <a:off x="3491880" y="4941168"/>
            <a:ext cx="4968552" cy="646331"/>
          </a:xfrm>
          <a:prstGeom prst="rect">
            <a:avLst/>
          </a:prstGeom>
          <a:noFill/>
        </p:spPr>
        <p:txBody>
          <a:bodyPr wrap="square" rtlCol="0">
            <a:spAutoFit/>
          </a:bodyPr>
          <a:lstStyle/>
          <a:p>
            <a:r>
              <a:rPr lang="en-GB" dirty="0" smtClean="0"/>
              <a:t>We need not only answer “what” but “why” and “what does this mean?” </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Operational Due Diligence-core questions to answer</a:t>
            </a:r>
            <a:endParaRPr lang="en-GB" dirty="0"/>
          </a:p>
        </p:txBody>
      </p:sp>
      <p:sp>
        <p:nvSpPr>
          <p:cNvPr id="5123" name="Content Placeholder 2"/>
          <p:cNvSpPr>
            <a:spLocks noGrp="1"/>
          </p:cNvSpPr>
          <p:nvPr>
            <p:ph idx="1"/>
          </p:nvPr>
        </p:nvSpPr>
        <p:spPr/>
        <p:txBody>
          <a:bodyPr/>
          <a:lstStyle/>
          <a:p>
            <a:r>
              <a:rPr lang="en-GB" sz="2400" dirty="0" smtClean="0"/>
              <a:t>Re-construct the link between the numbers and physical process</a:t>
            </a:r>
          </a:p>
          <a:p>
            <a:pPr lvl="1"/>
            <a:r>
              <a:rPr lang="en-GB" sz="2000" dirty="0" smtClean="0"/>
              <a:t>Do not limit your conversation to finance people- they talk about numbers, not the business</a:t>
            </a:r>
          </a:p>
          <a:p>
            <a:pPr lvl="1"/>
            <a:r>
              <a:rPr lang="en-GB" sz="2000" dirty="0" smtClean="0"/>
              <a:t>Speak to sales, procurement, manufacturing- and reconcile what you hear to what you see in the numbers</a:t>
            </a:r>
          </a:p>
          <a:p>
            <a:pPr lvl="1"/>
            <a:r>
              <a:rPr lang="en-GB" sz="2000" dirty="0" smtClean="0"/>
              <a:t>Understand external environment- suppliers, customers, distributors- they may tell you a lot of things you would not hear from the company</a:t>
            </a:r>
          </a:p>
          <a:p>
            <a:pPr lvl="1"/>
            <a:r>
              <a:rPr lang="en-GB" sz="2000" dirty="0" smtClean="0"/>
              <a:t> Visit the warehouse and manufacturing and ask few simple questions</a:t>
            </a:r>
          </a:p>
          <a:p>
            <a:pPr>
              <a:buFont typeface="Wingdings" pitchFamily="2" charset="2"/>
              <a:buNone/>
            </a:pPr>
            <a:endParaRPr lang="en-GB" sz="2400" dirty="0" smtClean="0"/>
          </a:p>
          <a:p>
            <a:endParaRPr lang="en-GB" dirty="0" smtClean="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7D2F1E95-336B-4F28-B5AA-982C97C78A25}" type="slidenum">
              <a:rPr lang="en-GB" smtClean="0"/>
              <a:pPr>
                <a:defRPr/>
              </a:pPr>
              <a:t>3</a:t>
            </a:fld>
            <a:endParaRPr lang="en-GB"/>
          </a:p>
        </p:txBody>
      </p:sp>
      <p:pic>
        <p:nvPicPr>
          <p:cNvPr id="5126"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4000" dirty="0" smtClean="0"/>
              <a:t>Practical Example- What Can you find in a warehouse</a:t>
            </a:r>
            <a:endParaRPr lang="en-GB" sz="4000" dirty="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F4E46E25-8EFC-4B3A-808A-656D0561BCD2}" type="slidenum">
              <a:rPr lang="en-GB" smtClean="0"/>
              <a:pPr>
                <a:defRPr/>
              </a:pPr>
              <a:t>4</a:t>
            </a:fld>
            <a:endParaRPr lang="en-GB"/>
          </a:p>
        </p:txBody>
      </p:sp>
      <p:pic>
        <p:nvPicPr>
          <p:cNvPr id="6150"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
        <p:nvSpPr>
          <p:cNvPr id="7" name="Content Placeholder 6"/>
          <p:cNvSpPr>
            <a:spLocks noGrp="1"/>
          </p:cNvSpPr>
          <p:nvPr>
            <p:ph idx="1"/>
          </p:nvPr>
        </p:nvSpPr>
        <p:spPr>
          <a:xfrm>
            <a:off x="683568" y="3284984"/>
            <a:ext cx="7772400" cy="2952328"/>
          </a:xfrm>
        </p:spPr>
        <p:txBody>
          <a:bodyPr/>
          <a:lstStyle/>
          <a:p>
            <a:r>
              <a:rPr lang="en-GB" sz="2000" dirty="0" smtClean="0"/>
              <a:t>What Do you see in Warehouse?</a:t>
            </a:r>
          </a:p>
          <a:p>
            <a:pPr lvl="1"/>
            <a:r>
              <a:rPr lang="en-GB" sz="1600" dirty="0" smtClean="0"/>
              <a:t>Two similar boards (one of which is PCB and one is assembled) are on the warehouse shelf </a:t>
            </a:r>
          </a:p>
          <a:p>
            <a:r>
              <a:rPr lang="en-GB" sz="2000" dirty="0" smtClean="0"/>
              <a:t>What do you see in Accounts?</a:t>
            </a:r>
          </a:p>
          <a:p>
            <a:pPr lvl="1"/>
            <a:r>
              <a:rPr lang="en-GB" sz="1600" dirty="0" smtClean="0"/>
              <a:t>Working Capital problems</a:t>
            </a:r>
          </a:p>
          <a:p>
            <a:r>
              <a:rPr lang="en-GB" sz="2000" dirty="0" smtClean="0"/>
              <a:t>What do you see in Manufacturing:</a:t>
            </a:r>
          </a:p>
          <a:p>
            <a:pPr lvl="1"/>
            <a:r>
              <a:rPr lang="en-GB" sz="1600" dirty="0" smtClean="0"/>
              <a:t>Delays, quality issues</a:t>
            </a:r>
          </a:p>
          <a:p>
            <a:r>
              <a:rPr lang="en-GB" sz="2000" dirty="0" smtClean="0"/>
              <a:t>What do you see in Customer Service</a:t>
            </a:r>
          </a:p>
          <a:p>
            <a:pPr lvl="1"/>
            <a:r>
              <a:rPr lang="en-GB" sz="1600" dirty="0" smtClean="0"/>
              <a:t>Quality Issues</a:t>
            </a:r>
          </a:p>
          <a:p>
            <a:endParaRPr lang="en-GB" sz="2000" dirty="0"/>
          </a:p>
        </p:txBody>
      </p:sp>
      <p:pic>
        <p:nvPicPr>
          <p:cNvPr id="6152" name="Picture 8" descr="http://www.hubbardhall.com/Collateral/Images/English-US/printed-circuit-board.jpg"/>
          <p:cNvPicPr>
            <a:picLocks noChangeAspect="1" noChangeArrowheads="1"/>
          </p:cNvPicPr>
          <p:nvPr/>
        </p:nvPicPr>
        <p:blipFill>
          <a:blip r:embed="rId3" cstate="print"/>
          <a:srcRect/>
          <a:stretch>
            <a:fillRect/>
          </a:stretch>
        </p:blipFill>
        <p:spPr bwMode="auto">
          <a:xfrm>
            <a:off x="4716016" y="1988840"/>
            <a:ext cx="2304472" cy="1534779"/>
          </a:xfrm>
          <a:prstGeom prst="rect">
            <a:avLst/>
          </a:prstGeom>
          <a:noFill/>
        </p:spPr>
      </p:pic>
      <p:pic>
        <p:nvPicPr>
          <p:cNvPr id="6154" name="Picture 10" descr="http://www.reatechnologies.com/Images/board.jpg"/>
          <p:cNvPicPr>
            <a:picLocks noChangeAspect="1" noChangeArrowheads="1"/>
          </p:cNvPicPr>
          <p:nvPr/>
        </p:nvPicPr>
        <p:blipFill>
          <a:blip r:embed="rId4" cstate="print"/>
          <a:srcRect/>
          <a:stretch>
            <a:fillRect/>
          </a:stretch>
        </p:blipFill>
        <p:spPr bwMode="auto">
          <a:xfrm>
            <a:off x="7115267" y="1988840"/>
            <a:ext cx="2028733" cy="1521550"/>
          </a:xfrm>
          <a:prstGeom prst="rect">
            <a:avLst/>
          </a:prstGeom>
          <a:noFill/>
        </p:spPr>
      </p:pic>
      <p:sp>
        <p:nvSpPr>
          <p:cNvPr id="10" name="TextBox 9"/>
          <p:cNvSpPr txBox="1"/>
          <p:nvPr/>
        </p:nvSpPr>
        <p:spPr>
          <a:xfrm>
            <a:off x="5220072" y="1700808"/>
            <a:ext cx="1080120" cy="369332"/>
          </a:xfrm>
          <a:prstGeom prst="rect">
            <a:avLst/>
          </a:prstGeom>
          <a:noFill/>
        </p:spPr>
        <p:txBody>
          <a:bodyPr wrap="square" rtlCol="0">
            <a:spAutoFit/>
          </a:bodyPr>
          <a:lstStyle/>
          <a:p>
            <a:r>
              <a:rPr lang="en-GB" dirty="0" smtClean="0"/>
              <a:t>PCB</a:t>
            </a:r>
            <a:endParaRPr lang="en-GB" dirty="0"/>
          </a:p>
        </p:txBody>
      </p:sp>
      <p:sp>
        <p:nvSpPr>
          <p:cNvPr id="11" name="TextBox 10"/>
          <p:cNvSpPr txBox="1"/>
          <p:nvPr/>
        </p:nvSpPr>
        <p:spPr>
          <a:xfrm>
            <a:off x="7596336" y="1628800"/>
            <a:ext cx="1080120" cy="369332"/>
          </a:xfrm>
          <a:prstGeom prst="rect">
            <a:avLst/>
          </a:prstGeom>
          <a:noFill/>
        </p:spPr>
        <p:txBody>
          <a:bodyPr wrap="square" rtlCol="0">
            <a:spAutoFit/>
          </a:bodyPr>
          <a:lstStyle/>
          <a:p>
            <a:r>
              <a:rPr lang="en-GB" dirty="0" smtClean="0"/>
              <a:t>PCBA</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 to ask – Why? And Is there a link?</a:t>
            </a:r>
            <a:endParaRPr lang="en-GB" dirty="0"/>
          </a:p>
        </p:txBody>
      </p:sp>
      <p:sp>
        <p:nvSpPr>
          <p:cNvPr id="3" name="Content Placeholder 2"/>
          <p:cNvSpPr>
            <a:spLocks noGrp="1"/>
          </p:cNvSpPr>
          <p:nvPr>
            <p:ph idx="1"/>
          </p:nvPr>
        </p:nvSpPr>
        <p:spPr/>
        <p:txBody>
          <a:bodyPr/>
          <a:lstStyle/>
          <a:p>
            <a:r>
              <a:rPr lang="en-GB" sz="2400" dirty="0" smtClean="0"/>
              <a:t>The company is buying printed circuit board from a small supplier with advance payment</a:t>
            </a:r>
          </a:p>
          <a:p>
            <a:r>
              <a:rPr lang="en-GB" sz="2400" dirty="0" smtClean="0"/>
              <a:t>They have no way to properly do QC before assembly</a:t>
            </a:r>
          </a:p>
          <a:p>
            <a:r>
              <a:rPr lang="en-GB" sz="2400" dirty="0" smtClean="0"/>
              <a:t>They send the board for assembly to another far away provider</a:t>
            </a:r>
          </a:p>
          <a:p>
            <a:r>
              <a:rPr lang="en-GB" sz="2400" dirty="0" smtClean="0"/>
              <a:t>When they finally got the board back, they find not all of them pass testing. Complex process to find out whose fault (from the two suppliers) it is. </a:t>
            </a:r>
          </a:p>
          <a:p>
            <a:r>
              <a:rPr lang="en-GB" sz="2400" dirty="0" smtClean="0"/>
              <a:t>What we discovered – WRONG SUPPLY CHAIN causing the problem</a:t>
            </a:r>
            <a:endParaRPr lang="en-GB" sz="2400" dirty="0"/>
          </a:p>
        </p:txBody>
      </p:sp>
      <p:sp>
        <p:nvSpPr>
          <p:cNvPr id="4" name="Footer Placeholder 3"/>
          <p:cNvSpPr>
            <a:spLocks noGrp="1"/>
          </p:cNvSpPr>
          <p:nvPr>
            <p:ph type="ftr" sz="quarter" idx="11"/>
          </p:nvPr>
        </p:nvSpPr>
        <p:spPr/>
        <p:txBody>
          <a:bodyPr/>
          <a:lstStyle/>
          <a:p>
            <a:pPr>
              <a:defRPr/>
            </a:pPr>
            <a:r>
              <a:rPr lang="en-GB" dirty="0" smtClean="0"/>
              <a:t>© Tenzor Ltd 2009-2011  www.tenzor.co.uk</a:t>
            </a:r>
            <a:endParaRPr lang="en-GB" dirty="0"/>
          </a:p>
        </p:txBody>
      </p:sp>
      <p:sp>
        <p:nvSpPr>
          <p:cNvPr id="5" name="Slide Number Placeholder 4"/>
          <p:cNvSpPr>
            <a:spLocks noGrp="1"/>
          </p:cNvSpPr>
          <p:nvPr>
            <p:ph type="sldNum" sz="quarter" idx="12"/>
          </p:nvPr>
        </p:nvSpPr>
        <p:spPr/>
        <p:txBody>
          <a:bodyPr/>
          <a:lstStyle/>
          <a:p>
            <a:pPr>
              <a:defRPr/>
            </a:pPr>
            <a:fld id="{D1F0DDFB-1FCF-4E79-83C8-84452ECEA32D}" type="slidenum">
              <a:rPr lang="en-GB" smtClean="0"/>
              <a:pPr>
                <a:defRPr/>
              </a:pPr>
              <a:t>5</a:t>
            </a:fld>
            <a:endParaRPr lang="en-GB"/>
          </a:p>
        </p:txBody>
      </p:sp>
      <p:pic>
        <p:nvPicPr>
          <p:cNvPr id="6"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Industry structure and Supply Chain</a:t>
            </a:r>
            <a:endParaRPr lang="en-GB" dirty="0"/>
          </a:p>
        </p:txBody>
      </p:sp>
      <p:sp>
        <p:nvSpPr>
          <p:cNvPr id="7171" name="Content Placeholder 2"/>
          <p:cNvSpPr>
            <a:spLocks noGrp="1"/>
          </p:cNvSpPr>
          <p:nvPr>
            <p:ph idx="1"/>
          </p:nvPr>
        </p:nvSpPr>
        <p:spPr/>
        <p:txBody>
          <a:bodyPr/>
          <a:lstStyle/>
          <a:p>
            <a:r>
              <a:rPr lang="en-GB" sz="2400" smtClean="0"/>
              <a:t>Global industry structures changed massively</a:t>
            </a:r>
          </a:p>
          <a:p>
            <a:r>
              <a:rPr lang="en-GB" sz="2400" smtClean="0"/>
              <a:t> Platform companies "Produces nowhere but sells everywhere...  know where the clients are and what they want and where the producers are. Platform companies then simply organise the ordering by the clients and the delivery by the producers (and the placing of their logo on the product just before delivery).“- GaveKal</a:t>
            </a:r>
          </a:p>
          <a:p>
            <a:r>
              <a:rPr lang="en-GB" sz="2400" smtClean="0"/>
              <a:t>Integrated and collaborative supply chains.</a:t>
            </a:r>
          </a:p>
          <a:p>
            <a:r>
              <a:rPr lang="en-GB" sz="2400" smtClean="0"/>
              <a:t>Contract manufacturing, outsourcing, muli-tier distribution</a:t>
            </a:r>
          </a:p>
          <a:p>
            <a:r>
              <a:rPr lang="en-GB" sz="2400" smtClean="0"/>
              <a:t>Changed structures are often ignored by analysts</a:t>
            </a:r>
          </a:p>
          <a:p>
            <a:endParaRPr lang="en-GB" sz="2400" smtClean="0"/>
          </a:p>
          <a:p>
            <a:endParaRPr lang="en-GB" sz="2400" smtClean="0"/>
          </a:p>
          <a:p>
            <a:endParaRPr lang="en-GB" sz="2400" smtClean="0"/>
          </a:p>
        </p:txBody>
      </p:sp>
      <p:sp>
        <p:nvSpPr>
          <p:cNvPr id="4" name="Footer Placeholder 3"/>
          <p:cNvSpPr>
            <a:spLocks noGrp="1"/>
          </p:cNvSpPr>
          <p:nvPr>
            <p:ph type="ftr" sz="quarter" idx="11"/>
          </p:nvPr>
        </p:nvSpPr>
        <p:spPr/>
        <p:txBody>
          <a:bodyPr/>
          <a:lstStyle/>
          <a:p>
            <a:pPr>
              <a:defRPr/>
            </a:pPr>
            <a:r>
              <a:rPr lang="en-GB" dirty="0"/>
              <a:t>© Tenzor Ltd </a:t>
            </a:r>
            <a:r>
              <a:rPr lang="en-GB" dirty="0" smtClean="0"/>
              <a:t>2009-2011  </a:t>
            </a:r>
            <a:r>
              <a:rPr lang="en-GB" dirty="0"/>
              <a:t>www.tenzor.co.uk</a:t>
            </a:r>
          </a:p>
        </p:txBody>
      </p:sp>
      <p:sp>
        <p:nvSpPr>
          <p:cNvPr id="5" name="Slide Number Placeholder 4"/>
          <p:cNvSpPr>
            <a:spLocks noGrp="1"/>
          </p:cNvSpPr>
          <p:nvPr>
            <p:ph type="sldNum" sz="quarter" idx="12"/>
          </p:nvPr>
        </p:nvSpPr>
        <p:spPr/>
        <p:txBody>
          <a:bodyPr/>
          <a:lstStyle/>
          <a:p>
            <a:pPr>
              <a:defRPr/>
            </a:pPr>
            <a:fld id="{0C748364-3878-4F55-96F4-EECC4AC3B904}" type="slidenum">
              <a:rPr lang="en-GB" smtClean="0"/>
              <a:pPr>
                <a:defRPr/>
              </a:pPr>
              <a:t>6</a:t>
            </a:fld>
            <a:endParaRPr lang="en-GB"/>
          </a:p>
        </p:txBody>
      </p:sp>
      <p:pic>
        <p:nvPicPr>
          <p:cNvPr id="7174"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Supply Chain- Distribution of Risk and Reward</a:t>
            </a:r>
            <a:endParaRPr lang="en-GB" dirty="0"/>
          </a:p>
        </p:txBody>
      </p:sp>
      <p:sp>
        <p:nvSpPr>
          <p:cNvPr id="4" name="Footer Placeholder 3"/>
          <p:cNvSpPr>
            <a:spLocks noGrp="1"/>
          </p:cNvSpPr>
          <p:nvPr>
            <p:ph type="ftr" sz="quarter" idx="11"/>
          </p:nvPr>
        </p:nvSpPr>
        <p:spPr/>
        <p:txBody>
          <a:bodyPr/>
          <a:lstStyle/>
          <a:p>
            <a:pPr>
              <a:defRPr/>
            </a:pPr>
            <a:r>
              <a:rPr lang="en-GB"/>
              <a:t>© Tenzor Ltd 2009-2010  www.tenzor.co.uk</a:t>
            </a:r>
          </a:p>
        </p:txBody>
      </p:sp>
      <p:sp>
        <p:nvSpPr>
          <p:cNvPr id="8196" name="Pentagon 5"/>
          <p:cNvSpPr>
            <a:spLocks noChangeArrowheads="1"/>
          </p:cNvSpPr>
          <p:nvPr/>
        </p:nvSpPr>
        <p:spPr bwMode="auto">
          <a:xfrm>
            <a:off x="857250" y="2286000"/>
            <a:ext cx="1357313" cy="714375"/>
          </a:xfrm>
          <a:prstGeom prst="homePlate">
            <a:avLst>
              <a:gd name="adj" fmla="val 49998"/>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197" name="Chevron 6"/>
          <p:cNvSpPr>
            <a:spLocks noChangeArrowheads="1"/>
          </p:cNvSpPr>
          <p:nvPr/>
        </p:nvSpPr>
        <p:spPr bwMode="auto">
          <a:xfrm>
            <a:off x="2000250" y="2286000"/>
            <a:ext cx="1428750" cy="714375"/>
          </a:xfrm>
          <a:prstGeom prst="chevron">
            <a:avLst>
              <a:gd name="adj" fmla="val 50000"/>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198" name="Chevron 7"/>
          <p:cNvSpPr>
            <a:spLocks noChangeArrowheads="1"/>
          </p:cNvSpPr>
          <p:nvPr/>
        </p:nvSpPr>
        <p:spPr bwMode="auto">
          <a:xfrm>
            <a:off x="3143250" y="2286000"/>
            <a:ext cx="1500188" cy="714375"/>
          </a:xfrm>
          <a:prstGeom prst="chevron">
            <a:avLst>
              <a:gd name="adj" fmla="val 50001"/>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199" name="Chevron 8"/>
          <p:cNvSpPr>
            <a:spLocks noChangeArrowheads="1"/>
          </p:cNvSpPr>
          <p:nvPr/>
        </p:nvSpPr>
        <p:spPr bwMode="auto">
          <a:xfrm>
            <a:off x="4429125" y="2286000"/>
            <a:ext cx="1285875" cy="714375"/>
          </a:xfrm>
          <a:prstGeom prst="chevron">
            <a:avLst>
              <a:gd name="adj" fmla="val 50000"/>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200" name="Chevron 9"/>
          <p:cNvSpPr>
            <a:spLocks noChangeArrowheads="1"/>
          </p:cNvSpPr>
          <p:nvPr/>
        </p:nvSpPr>
        <p:spPr bwMode="auto">
          <a:xfrm>
            <a:off x="5500688" y="2286000"/>
            <a:ext cx="1357312" cy="714375"/>
          </a:xfrm>
          <a:prstGeom prst="chevron">
            <a:avLst>
              <a:gd name="adj" fmla="val 49998"/>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201" name="Chevron 10"/>
          <p:cNvSpPr>
            <a:spLocks noChangeArrowheads="1"/>
          </p:cNvSpPr>
          <p:nvPr/>
        </p:nvSpPr>
        <p:spPr bwMode="auto">
          <a:xfrm>
            <a:off x="6643688" y="2286000"/>
            <a:ext cx="1143000" cy="714375"/>
          </a:xfrm>
          <a:prstGeom prst="chevron">
            <a:avLst>
              <a:gd name="adj" fmla="val 50000"/>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202" name="TextBox 11"/>
          <p:cNvSpPr txBox="1">
            <a:spLocks noChangeArrowheads="1"/>
          </p:cNvSpPr>
          <p:nvPr/>
        </p:nvSpPr>
        <p:spPr bwMode="auto">
          <a:xfrm>
            <a:off x="857250" y="2428875"/>
            <a:ext cx="1214438" cy="461963"/>
          </a:xfrm>
          <a:prstGeom prst="rect">
            <a:avLst/>
          </a:prstGeom>
          <a:noFill/>
          <a:ln w="9525">
            <a:noFill/>
            <a:miter lim="800000"/>
            <a:headEnd/>
            <a:tailEnd/>
          </a:ln>
        </p:spPr>
        <p:txBody>
          <a:bodyPr>
            <a:spAutoFit/>
          </a:bodyPr>
          <a:lstStyle/>
          <a:p>
            <a:r>
              <a:rPr lang="en-GB" sz="1200"/>
              <a:t>Component Manufacturers</a:t>
            </a:r>
          </a:p>
        </p:txBody>
      </p:sp>
      <p:sp>
        <p:nvSpPr>
          <p:cNvPr id="8203" name="TextBox 12"/>
          <p:cNvSpPr txBox="1">
            <a:spLocks noChangeArrowheads="1"/>
          </p:cNvSpPr>
          <p:nvPr/>
        </p:nvSpPr>
        <p:spPr bwMode="auto">
          <a:xfrm>
            <a:off x="3429000" y="2428875"/>
            <a:ext cx="1285875" cy="461963"/>
          </a:xfrm>
          <a:prstGeom prst="rect">
            <a:avLst/>
          </a:prstGeom>
          <a:noFill/>
          <a:ln w="9525">
            <a:noFill/>
            <a:miter lim="800000"/>
            <a:headEnd/>
            <a:tailEnd/>
          </a:ln>
        </p:spPr>
        <p:txBody>
          <a:bodyPr>
            <a:spAutoFit/>
          </a:bodyPr>
          <a:lstStyle/>
          <a:p>
            <a:r>
              <a:rPr lang="en-GB" sz="1200"/>
              <a:t>Contract Manufacturers</a:t>
            </a:r>
          </a:p>
        </p:txBody>
      </p:sp>
      <p:sp>
        <p:nvSpPr>
          <p:cNvPr id="8204" name="TextBox 13"/>
          <p:cNvSpPr txBox="1">
            <a:spLocks noChangeArrowheads="1"/>
          </p:cNvSpPr>
          <p:nvPr/>
        </p:nvSpPr>
        <p:spPr bwMode="auto">
          <a:xfrm>
            <a:off x="2214563" y="2428875"/>
            <a:ext cx="1071562" cy="461963"/>
          </a:xfrm>
          <a:prstGeom prst="rect">
            <a:avLst/>
          </a:prstGeom>
          <a:noFill/>
          <a:ln w="9525">
            <a:noFill/>
            <a:miter lim="800000"/>
            <a:headEnd/>
            <a:tailEnd/>
          </a:ln>
        </p:spPr>
        <p:txBody>
          <a:bodyPr>
            <a:spAutoFit/>
          </a:bodyPr>
          <a:lstStyle/>
          <a:p>
            <a:r>
              <a:rPr lang="en-GB" sz="1200"/>
              <a:t>Component Distributors</a:t>
            </a:r>
          </a:p>
        </p:txBody>
      </p:sp>
      <p:sp>
        <p:nvSpPr>
          <p:cNvPr id="8205" name="TextBox 14"/>
          <p:cNvSpPr txBox="1">
            <a:spLocks noChangeArrowheads="1"/>
          </p:cNvSpPr>
          <p:nvPr/>
        </p:nvSpPr>
        <p:spPr bwMode="auto">
          <a:xfrm>
            <a:off x="4786313" y="2428875"/>
            <a:ext cx="714375" cy="369888"/>
          </a:xfrm>
          <a:prstGeom prst="rect">
            <a:avLst/>
          </a:prstGeom>
          <a:noFill/>
          <a:ln w="9525">
            <a:noFill/>
            <a:miter lim="800000"/>
            <a:headEnd/>
            <a:tailEnd/>
          </a:ln>
        </p:spPr>
        <p:txBody>
          <a:bodyPr>
            <a:spAutoFit/>
          </a:bodyPr>
          <a:lstStyle/>
          <a:p>
            <a:r>
              <a:rPr lang="en-GB"/>
              <a:t>OEM</a:t>
            </a:r>
          </a:p>
        </p:txBody>
      </p:sp>
      <p:sp>
        <p:nvSpPr>
          <p:cNvPr id="8206" name="TextBox 15"/>
          <p:cNvSpPr txBox="1">
            <a:spLocks noChangeArrowheads="1"/>
          </p:cNvSpPr>
          <p:nvPr/>
        </p:nvSpPr>
        <p:spPr bwMode="auto">
          <a:xfrm>
            <a:off x="5786438" y="2500313"/>
            <a:ext cx="1000125" cy="276225"/>
          </a:xfrm>
          <a:prstGeom prst="rect">
            <a:avLst/>
          </a:prstGeom>
          <a:noFill/>
          <a:ln w="9525">
            <a:noFill/>
            <a:miter lim="800000"/>
            <a:headEnd/>
            <a:tailEnd/>
          </a:ln>
        </p:spPr>
        <p:txBody>
          <a:bodyPr>
            <a:spAutoFit/>
          </a:bodyPr>
          <a:lstStyle/>
          <a:p>
            <a:r>
              <a:rPr lang="en-GB" sz="1200"/>
              <a:t>Distributors</a:t>
            </a:r>
          </a:p>
        </p:txBody>
      </p:sp>
      <p:sp>
        <p:nvSpPr>
          <p:cNvPr id="8207" name="TextBox 16"/>
          <p:cNvSpPr txBox="1">
            <a:spLocks noChangeArrowheads="1"/>
          </p:cNvSpPr>
          <p:nvPr/>
        </p:nvSpPr>
        <p:spPr bwMode="auto">
          <a:xfrm>
            <a:off x="7000875" y="2500313"/>
            <a:ext cx="571500" cy="276225"/>
          </a:xfrm>
          <a:prstGeom prst="rect">
            <a:avLst/>
          </a:prstGeom>
          <a:noFill/>
          <a:ln w="9525">
            <a:noFill/>
            <a:miter lim="800000"/>
            <a:headEnd/>
            <a:tailEnd/>
          </a:ln>
        </p:spPr>
        <p:txBody>
          <a:bodyPr>
            <a:spAutoFit/>
          </a:bodyPr>
          <a:lstStyle/>
          <a:p>
            <a:r>
              <a:rPr lang="en-GB" sz="1200"/>
              <a:t>VARs</a:t>
            </a:r>
          </a:p>
        </p:txBody>
      </p:sp>
      <p:sp>
        <p:nvSpPr>
          <p:cNvPr id="8208" name="Oval 17"/>
          <p:cNvSpPr>
            <a:spLocks noChangeArrowheads="1"/>
          </p:cNvSpPr>
          <p:nvPr/>
        </p:nvSpPr>
        <p:spPr bwMode="auto">
          <a:xfrm>
            <a:off x="7858125" y="2143125"/>
            <a:ext cx="1071563" cy="1000125"/>
          </a:xfrm>
          <a:prstGeom prst="ellipse">
            <a:avLst/>
          </a:prstGeom>
          <a:solidFill>
            <a:schemeClr val="accent1"/>
          </a:solidFill>
          <a:ln w="9525" algn="ctr">
            <a:solidFill>
              <a:schemeClr val="tx1"/>
            </a:solidFill>
            <a:round/>
            <a:headEnd/>
            <a:tailEnd/>
          </a:ln>
        </p:spPr>
        <p:txBody>
          <a:bodyPr wrap="none"/>
          <a:lstStyle/>
          <a:p>
            <a:endParaRPr lang="en-GB" sz="2400">
              <a:latin typeface="Times New Roman" pitchFamily="18" charset="0"/>
            </a:endParaRPr>
          </a:p>
        </p:txBody>
      </p:sp>
      <p:sp>
        <p:nvSpPr>
          <p:cNvPr id="8209" name="TextBox 18"/>
          <p:cNvSpPr txBox="1">
            <a:spLocks noChangeArrowheads="1"/>
          </p:cNvSpPr>
          <p:nvPr/>
        </p:nvSpPr>
        <p:spPr bwMode="auto">
          <a:xfrm>
            <a:off x="7929563" y="2357438"/>
            <a:ext cx="1000125" cy="276225"/>
          </a:xfrm>
          <a:prstGeom prst="rect">
            <a:avLst/>
          </a:prstGeom>
          <a:noFill/>
          <a:ln w="9525">
            <a:noFill/>
            <a:miter lim="800000"/>
            <a:headEnd/>
            <a:tailEnd/>
          </a:ln>
        </p:spPr>
        <p:txBody>
          <a:bodyPr>
            <a:spAutoFit/>
          </a:bodyPr>
          <a:lstStyle/>
          <a:p>
            <a:r>
              <a:rPr lang="en-GB" sz="1200"/>
              <a:t>Customers!</a:t>
            </a:r>
          </a:p>
        </p:txBody>
      </p:sp>
      <p:pic>
        <p:nvPicPr>
          <p:cNvPr id="8210" name="Picture 2" descr="C:\Users\Igor\AppData\Local\Microsoft\Windows\Temporary Internet Files\Content.IE5\8ONDB3V5\MCj04417800000[1].png"/>
          <p:cNvPicPr>
            <a:picLocks noGrp="1" noChangeAspect="1" noChangeArrowheads="1"/>
          </p:cNvPicPr>
          <p:nvPr>
            <p:ph idx="1"/>
          </p:nvPr>
        </p:nvPicPr>
        <p:blipFill>
          <a:blip r:embed="rId2" cstate="print"/>
          <a:srcRect/>
          <a:stretch>
            <a:fillRect/>
          </a:stretch>
        </p:blipFill>
        <p:spPr>
          <a:xfrm>
            <a:off x="8143875" y="2571750"/>
            <a:ext cx="500063" cy="506413"/>
          </a:xfrm>
        </p:spPr>
      </p:pic>
      <p:sp>
        <p:nvSpPr>
          <p:cNvPr id="8211" name="Rectangle 20"/>
          <p:cNvSpPr>
            <a:spLocks noChangeArrowheads="1"/>
          </p:cNvSpPr>
          <p:nvPr/>
        </p:nvSpPr>
        <p:spPr bwMode="auto">
          <a:xfrm>
            <a:off x="785813" y="3643313"/>
            <a:ext cx="7358062" cy="369887"/>
          </a:xfrm>
          <a:prstGeom prst="rect">
            <a:avLst/>
          </a:prstGeom>
          <a:noFill/>
          <a:ln w="9525">
            <a:noFill/>
            <a:miter lim="800000"/>
            <a:headEnd/>
            <a:tailEnd/>
          </a:ln>
        </p:spPr>
        <p:txBody>
          <a:bodyPr>
            <a:spAutoFit/>
          </a:bodyPr>
          <a:lstStyle/>
          <a:p>
            <a:endParaRPr lang="en-GB"/>
          </a:p>
        </p:txBody>
      </p:sp>
      <p:sp>
        <p:nvSpPr>
          <p:cNvPr id="8212" name="TextBox 21"/>
          <p:cNvSpPr txBox="1">
            <a:spLocks noChangeArrowheads="1"/>
          </p:cNvSpPr>
          <p:nvPr/>
        </p:nvSpPr>
        <p:spPr bwMode="auto">
          <a:xfrm>
            <a:off x="857250" y="3286125"/>
            <a:ext cx="7429500" cy="4139595"/>
          </a:xfrm>
          <a:prstGeom prst="rect">
            <a:avLst/>
          </a:prstGeom>
          <a:noFill/>
          <a:ln w="9525">
            <a:noFill/>
            <a:miter lim="800000"/>
            <a:headEnd/>
            <a:tailEnd/>
          </a:ln>
        </p:spPr>
        <p:txBody>
          <a:bodyPr>
            <a:spAutoFit/>
          </a:bodyPr>
          <a:lstStyle/>
          <a:p>
            <a:pPr>
              <a:buFont typeface="Arial" charset="0"/>
              <a:buChar char="•"/>
            </a:pPr>
            <a:r>
              <a:rPr lang="en-GB" sz="1900" dirty="0"/>
              <a:t> Understanding the supply chain is core to determining the future of the company.</a:t>
            </a:r>
          </a:p>
          <a:p>
            <a:pPr>
              <a:buFont typeface="Arial" charset="0"/>
              <a:buChar char="•"/>
            </a:pPr>
            <a:r>
              <a:rPr lang="en-GB" sz="1900" dirty="0"/>
              <a:t> How is wealth and risk distributed? </a:t>
            </a:r>
          </a:p>
          <a:p>
            <a:pPr>
              <a:buFont typeface="Arial" charset="0"/>
              <a:buChar char="•"/>
            </a:pPr>
            <a:r>
              <a:rPr lang="en-GB" sz="1900" dirty="0"/>
              <a:t> What is outsourced to whom? Who does financing- is the company a bank? Should it be? </a:t>
            </a:r>
          </a:p>
          <a:p>
            <a:pPr>
              <a:buFont typeface="Arial" charset="0"/>
              <a:buChar char="•"/>
            </a:pPr>
            <a:r>
              <a:rPr lang="en-GB" sz="1900" dirty="0" smtClean="0"/>
              <a:t>What is overall </a:t>
            </a:r>
            <a:r>
              <a:rPr lang="en-GB" sz="1900" dirty="0"/>
              <a:t>health of the chain, distribution of rewards and risks at particular layer or just company specific issues</a:t>
            </a:r>
            <a:r>
              <a:rPr lang="en-GB" sz="1900" dirty="0" smtClean="0"/>
              <a:t>?</a:t>
            </a:r>
          </a:p>
          <a:p>
            <a:pPr>
              <a:buFont typeface="Arial" charset="0"/>
              <a:buChar char="•"/>
            </a:pPr>
            <a:r>
              <a:rPr lang="en-GB" sz="1900" dirty="0" smtClean="0"/>
              <a:t>Do company numbers represent “steady state” or a time specific state of the chain</a:t>
            </a:r>
            <a:endParaRPr lang="en-GB" sz="1900" dirty="0"/>
          </a:p>
          <a:p>
            <a:pPr>
              <a:buFont typeface="Arial" charset="0"/>
              <a:buChar char="•"/>
            </a:pPr>
            <a:r>
              <a:rPr lang="en-GB" sz="1900" dirty="0"/>
              <a:t> Who can “shortcut” the chain and what would be consequences?</a:t>
            </a:r>
          </a:p>
          <a:p>
            <a:pPr>
              <a:buFont typeface="Arial" charset="0"/>
              <a:buChar char="•"/>
            </a:pPr>
            <a:endParaRPr lang="en-GB" sz="1900" dirty="0"/>
          </a:p>
          <a:p>
            <a:pPr>
              <a:buFont typeface="Arial" charset="0"/>
              <a:buChar char="•"/>
            </a:pPr>
            <a:endParaRPr lang="en-GB" dirty="0"/>
          </a:p>
          <a:p>
            <a:pPr>
              <a:buFont typeface="Arial" charset="0"/>
              <a:buChar char="•"/>
            </a:pPr>
            <a:endParaRPr lang="en-GB" dirty="0"/>
          </a:p>
          <a:p>
            <a:pPr>
              <a:buFont typeface="Arial" charset="0"/>
              <a:buChar char="•"/>
            </a:pPr>
            <a:endParaRPr lang="en-GB" dirty="0"/>
          </a:p>
        </p:txBody>
      </p:sp>
      <p:sp>
        <p:nvSpPr>
          <p:cNvPr id="21" name="Slide Number Placeholder 20"/>
          <p:cNvSpPr>
            <a:spLocks noGrp="1"/>
          </p:cNvSpPr>
          <p:nvPr>
            <p:ph type="sldNum" sz="quarter" idx="12"/>
          </p:nvPr>
        </p:nvSpPr>
        <p:spPr/>
        <p:txBody>
          <a:bodyPr/>
          <a:lstStyle/>
          <a:p>
            <a:pPr>
              <a:defRPr/>
            </a:pPr>
            <a:fld id="{0E58B6EC-FC2F-465C-A8B6-1EE07EB4ACC3}" type="slidenum">
              <a:rPr lang="en-GB" smtClean="0"/>
              <a:pPr>
                <a:defRPr/>
              </a:pPr>
              <a:t>7</a:t>
            </a:fld>
            <a:endParaRPr lang="en-GB"/>
          </a:p>
        </p:txBody>
      </p:sp>
      <p:pic>
        <p:nvPicPr>
          <p:cNvPr id="8214" name="Picture 2"/>
          <p:cNvPicPr>
            <a:picLocks noChangeAspect="1" noChangeArrowheads="1"/>
          </p:cNvPicPr>
          <p:nvPr/>
        </p:nvPicPr>
        <p:blipFill>
          <a:blip r:embed="rId3"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Supply Chain-Value Chain Implications</a:t>
            </a:r>
            <a:endParaRPr lang="en-GB" dirty="0"/>
          </a:p>
        </p:txBody>
      </p:sp>
      <p:sp>
        <p:nvSpPr>
          <p:cNvPr id="4" name="Footer Placeholder 3"/>
          <p:cNvSpPr>
            <a:spLocks noGrp="1"/>
          </p:cNvSpPr>
          <p:nvPr>
            <p:ph type="ftr" sz="quarter" idx="11"/>
          </p:nvPr>
        </p:nvSpPr>
        <p:spPr/>
        <p:txBody>
          <a:bodyPr/>
          <a:lstStyle/>
          <a:p>
            <a:pPr>
              <a:defRPr/>
            </a:pPr>
            <a:r>
              <a:rPr lang="en-GB" dirty="0" smtClean="0"/>
              <a:t>© Tenzor Ltd 2009-2011  www.tenzor.co.uk</a:t>
            </a:r>
            <a:endParaRPr lang="en-GB" dirty="0"/>
          </a:p>
        </p:txBody>
      </p:sp>
      <p:sp>
        <p:nvSpPr>
          <p:cNvPr id="5" name="Slide Number Placeholder 4"/>
          <p:cNvSpPr>
            <a:spLocks noGrp="1"/>
          </p:cNvSpPr>
          <p:nvPr>
            <p:ph type="sldNum" sz="quarter" idx="12"/>
          </p:nvPr>
        </p:nvSpPr>
        <p:spPr/>
        <p:txBody>
          <a:bodyPr/>
          <a:lstStyle/>
          <a:p>
            <a:pPr>
              <a:defRPr/>
            </a:pPr>
            <a:fld id="{78481BF6-E782-4CF3-BA4F-BD04299FFD27}" type="slidenum">
              <a:rPr lang="en-GB" smtClean="0"/>
              <a:pPr>
                <a:defRPr/>
              </a:pPr>
              <a:t>8</a:t>
            </a:fld>
            <a:endParaRPr lang="en-GB"/>
          </a:p>
        </p:txBody>
      </p:sp>
      <p:pic>
        <p:nvPicPr>
          <p:cNvPr id="7"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
        <p:nvSpPr>
          <p:cNvPr id="8" name="Content Placeholder 7"/>
          <p:cNvSpPr>
            <a:spLocks noGrp="1"/>
          </p:cNvSpPr>
          <p:nvPr>
            <p:ph idx="1"/>
          </p:nvPr>
        </p:nvSpPr>
        <p:spPr/>
        <p:txBody>
          <a:bodyPr/>
          <a:lstStyle/>
          <a:p>
            <a:r>
              <a:rPr lang="en-GB" sz="2400" dirty="0" smtClean="0"/>
              <a:t>Split of value within value chain may change, and current split may be caused by a number of reasons</a:t>
            </a:r>
          </a:p>
          <a:p>
            <a:r>
              <a:rPr lang="en-GB" sz="2400" dirty="0" smtClean="0"/>
              <a:t>Creating a short term spike in value (that would only last for the time for the rest of the chain to adopt) may boost the numbers, but eventually may be devastating for the business</a:t>
            </a:r>
          </a:p>
          <a:p>
            <a:r>
              <a:rPr lang="en-GB" sz="2400" dirty="0" smtClean="0"/>
              <a:t> Longer chains have more complex dynamics – analysing multi-tier chain with the tools designed for a single tier (i.e. Suppliers and Customers) lead to wrong results</a:t>
            </a:r>
          </a:p>
          <a:p>
            <a:endParaRPr lang="en-GB" sz="2400"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Supply Chain-Working Capital Implications</a:t>
            </a:r>
            <a:endParaRPr lang="en-GB" dirty="0"/>
          </a:p>
        </p:txBody>
      </p:sp>
      <p:sp>
        <p:nvSpPr>
          <p:cNvPr id="18435" name="Content Placeholder 2"/>
          <p:cNvSpPr>
            <a:spLocks noGrp="1"/>
          </p:cNvSpPr>
          <p:nvPr>
            <p:ph idx="1"/>
          </p:nvPr>
        </p:nvSpPr>
        <p:spPr/>
        <p:txBody>
          <a:bodyPr/>
          <a:lstStyle/>
          <a:p>
            <a:r>
              <a:rPr lang="en-GB" sz="2400" dirty="0" smtClean="0"/>
              <a:t>One can move working capital and risk up and down the chain at a price.</a:t>
            </a:r>
          </a:p>
          <a:p>
            <a:r>
              <a:rPr lang="en-GB" sz="2400" dirty="0" smtClean="0"/>
              <a:t>You can almost always add an intermediary that improve any component of your working capital (A/R, Inventory, A/P) at a price (for example pay you at 30 days and collect from their customer’s at 90 days).</a:t>
            </a:r>
          </a:p>
          <a:p>
            <a:r>
              <a:rPr lang="en-GB" sz="2400" dirty="0" smtClean="0"/>
              <a:t>There are component trade offs (inventory against A/R or A/P).</a:t>
            </a:r>
          </a:p>
          <a:p>
            <a:r>
              <a:rPr lang="en-GB" sz="2400" dirty="0" smtClean="0"/>
              <a:t>Analysing working capital without understanding of supply chain structure is confusing</a:t>
            </a:r>
          </a:p>
        </p:txBody>
      </p:sp>
      <p:sp>
        <p:nvSpPr>
          <p:cNvPr id="4" name="Footer Placeholder 3"/>
          <p:cNvSpPr>
            <a:spLocks noGrp="1"/>
          </p:cNvSpPr>
          <p:nvPr>
            <p:ph type="ftr" sz="quarter" idx="11"/>
          </p:nvPr>
        </p:nvSpPr>
        <p:spPr/>
        <p:txBody>
          <a:bodyPr/>
          <a:lstStyle/>
          <a:p>
            <a:pPr>
              <a:defRPr/>
            </a:pPr>
            <a:r>
              <a:rPr lang="en-GB" dirty="0" smtClean="0"/>
              <a:t>© Tenzor Ltd 2009-2011  www.tenzor.co.uk</a:t>
            </a:r>
            <a:endParaRPr lang="en-GB" dirty="0"/>
          </a:p>
        </p:txBody>
      </p:sp>
      <p:sp>
        <p:nvSpPr>
          <p:cNvPr id="5" name="Slide Number Placeholder 4"/>
          <p:cNvSpPr>
            <a:spLocks noGrp="1"/>
          </p:cNvSpPr>
          <p:nvPr>
            <p:ph type="sldNum" sz="quarter" idx="12"/>
          </p:nvPr>
        </p:nvSpPr>
        <p:spPr/>
        <p:txBody>
          <a:bodyPr/>
          <a:lstStyle/>
          <a:p>
            <a:pPr>
              <a:defRPr/>
            </a:pPr>
            <a:fld id="{78481BF6-E782-4CF3-BA4F-BD04299FFD27}" type="slidenum">
              <a:rPr lang="en-GB" smtClean="0"/>
              <a:pPr>
                <a:defRPr/>
              </a:pPr>
              <a:t>9</a:t>
            </a:fld>
            <a:endParaRPr lang="en-GB"/>
          </a:p>
        </p:txBody>
      </p:sp>
      <p:pic>
        <p:nvPicPr>
          <p:cNvPr id="7" name="Picture 2"/>
          <p:cNvPicPr>
            <a:picLocks noChangeAspect="1" noChangeArrowheads="1"/>
          </p:cNvPicPr>
          <p:nvPr/>
        </p:nvPicPr>
        <p:blipFill>
          <a:blip r:embed="rId2" cstate="print"/>
          <a:srcRect/>
          <a:stretch>
            <a:fillRect/>
          </a:stretch>
        </p:blipFill>
        <p:spPr bwMode="auto">
          <a:xfrm>
            <a:off x="0" y="6000750"/>
            <a:ext cx="85725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Public Sector Financing-New Approaches</Template>
  <TotalTime>0</TotalTime>
  <Words>1740</Words>
  <Application>Microsoft Office PowerPoint</Application>
  <PresentationFormat>On-screen Show (4:3)</PresentationFormat>
  <Paragraphs>186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Soaring</vt:lpstr>
      <vt:lpstr>Operational Due Diligence-Key to M&amp;A Success</vt:lpstr>
      <vt:lpstr>What is operational due diligence?</vt:lpstr>
      <vt:lpstr>Operational Due Diligence-core questions to answer</vt:lpstr>
      <vt:lpstr>Practical Example- What Can you find in a warehouse</vt:lpstr>
      <vt:lpstr>Question to ask – Why? And Is there a link?</vt:lpstr>
      <vt:lpstr>Industry structure and Supply Chain</vt:lpstr>
      <vt:lpstr>Supply Chain- Distribution of Risk and Reward</vt:lpstr>
      <vt:lpstr>Supply Chain-Value Chain Implications</vt:lpstr>
      <vt:lpstr>Supply Chain-Working Capital Implications</vt:lpstr>
      <vt:lpstr>Working Capital- Good Starting Point for ODD</vt:lpstr>
      <vt:lpstr>Working Capital Analyses –cont. </vt:lpstr>
      <vt:lpstr>Working Capital Analyses- cont</vt:lpstr>
      <vt:lpstr>CAPEX/ Development Costs</vt:lpstr>
      <vt:lpstr>Processes</vt:lpstr>
      <vt:lpstr>Value is in the eyes of the beholder</vt:lpstr>
      <vt:lpstr>Why Vertical Integration?</vt:lpstr>
      <vt:lpstr>Vertical Integration- Working Capital Implications</vt:lpstr>
      <vt:lpstr>Conclusions</vt:lpstr>
      <vt:lpstr>Thank You and Good Luck!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Socialising Working Capital-Trends And New Models</dc:title>
  <dc:creator>Acer</dc:creator>
  <cp:lastModifiedBy>Igor</cp:lastModifiedBy>
  <cp:revision>143</cp:revision>
  <dcterms:created xsi:type="dcterms:W3CDTF">2008-11-16T11:02:01Z</dcterms:created>
  <dcterms:modified xsi:type="dcterms:W3CDTF">2011-06-11T13:29:56Z</dcterms:modified>
</cp:coreProperties>
</file>